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1"/>
  </p:notesMasterIdLst>
  <p:sldIdLst>
    <p:sldId id="256" r:id="rId2"/>
    <p:sldId id="379" r:id="rId3"/>
    <p:sldId id="380" r:id="rId4"/>
    <p:sldId id="381" r:id="rId5"/>
    <p:sldId id="383" r:id="rId6"/>
    <p:sldId id="409" r:id="rId7"/>
    <p:sldId id="382" r:id="rId8"/>
    <p:sldId id="258" r:id="rId9"/>
    <p:sldId id="298" r:id="rId10"/>
    <p:sldId id="277" r:id="rId11"/>
    <p:sldId id="313" r:id="rId12"/>
    <p:sldId id="378" r:id="rId13"/>
    <p:sldId id="332" r:id="rId14"/>
    <p:sldId id="314" r:id="rId15"/>
    <p:sldId id="279" r:id="rId16"/>
    <p:sldId id="388" r:id="rId17"/>
    <p:sldId id="280" r:id="rId18"/>
    <p:sldId id="316" r:id="rId19"/>
    <p:sldId id="335" r:id="rId20"/>
    <p:sldId id="317" r:id="rId21"/>
    <p:sldId id="318" r:id="rId22"/>
    <p:sldId id="319" r:id="rId23"/>
    <p:sldId id="410" r:id="rId24"/>
    <p:sldId id="411" r:id="rId25"/>
    <p:sldId id="412" r:id="rId26"/>
    <p:sldId id="389" r:id="rId27"/>
    <p:sldId id="337" r:id="rId28"/>
    <p:sldId id="370" r:id="rId29"/>
    <p:sldId id="371" r:id="rId30"/>
    <p:sldId id="372" r:id="rId31"/>
    <p:sldId id="377" r:id="rId32"/>
    <p:sldId id="373" r:id="rId33"/>
    <p:sldId id="374" r:id="rId34"/>
    <p:sldId id="375" r:id="rId35"/>
    <p:sldId id="376" r:id="rId36"/>
    <p:sldId id="415" r:id="rId37"/>
    <p:sldId id="413" r:id="rId38"/>
    <p:sldId id="408" r:id="rId39"/>
    <p:sldId id="263" r:id="rId4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B1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54" autoAdjust="0"/>
    <p:restoredTop sz="93883" autoAdjust="0"/>
  </p:normalViewPr>
  <p:slideViewPr>
    <p:cSldViewPr snapToGrid="0">
      <p:cViewPr varScale="1">
        <p:scale>
          <a:sx n="86" d="100"/>
          <a:sy n="86" d="100"/>
        </p:scale>
        <p:origin x="98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2023/10/9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extLst>
      <p:ext uri="{BB962C8B-B14F-4D97-AF65-F5344CB8AC3E}">
        <p14:creationId xmlns:p14="http://schemas.microsoft.com/office/powerpoint/2010/main" val="364888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10</a:t>
            </a:fld>
            <a:endParaRPr lang="zh-CN" altLang="en-US"/>
          </a:p>
        </p:txBody>
      </p:sp>
    </p:spTree>
    <p:extLst>
      <p:ext uri="{BB962C8B-B14F-4D97-AF65-F5344CB8AC3E}">
        <p14:creationId xmlns:p14="http://schemas.microsoft.com/office/powerpoint/2010/main" val="307166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17</a:t>
            </a:fld>
            <a:endParaRPr lang="zh-CN" altLang="en-US"/>
          </a:p>
        </p:txBody>
      </p:sp>
    </p:spTree>
    <p:extLst>
      <p:ext uri="{BB962C8B-B14F-4D97-AF65-F5344CB8AC3E}">
        <p14:creationId xmlns:p14="http://schemas.microsoft.com/office/powerpoint/2010/main" val="1433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28</a:t>
            </a:fld>
            <a:endParaRPr lang="zh-CN" altLang="en-US"/>
          </a:p>
        </p:txBody>
      </p:sp>
    </p:spTree>
    <p:extLst>
      <p:ext uri="{BB962C8B-B14F-4D97-AF65-F5344CB8AC3E}">
        <p14:creationId xmlns:p14="http://schemas.microsoft.com/office/powerpoint/2010/main" val="107225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32</a:t>
            </a:fld>
            <a:endParaRPr lang="zh-CN" altLang="en-US"/>
          </a:p>
        </p:txBody>
      </p:sp>
    </p:spTree>
    <p:extLst>
      <p:ext uri="{BB962C8B-B14F-4D97-AF65-F5344CB8AC3E}">
        <p14:creationId xmlns:p14="http://schemas.microsoft.com/office/powerpoint/2010/main" val="1120472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2023/10/9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2023/10/9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2023/10/9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2023/10/9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2023/10/9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2023/10/9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emf"/><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7.png"/><Relationship Id="rId3" Type="http://schemas.openxmlformats.org/officeDocument/2006/relationships/image" Target="../media/image39.emf"/><Relationship Id="rId7" Type="http://schemas.openxmlformats.org/officeDocument/2006/relationships/image" Target="../media/image43.emf"/><Relationship Id="rId12" Type="http://schemas.openxmlformats.org/officeDocument/2006/relationships/image" Target="../media/image46.png"/><Relationship Id="rId2" Type="http://schemas.openxmlformats.org/officeDocument/2006/relationships/image" Target="../media/image38.emf"/><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43.png"/><Relationship Id="rId5" Type="http://schemas.openxmlformats.org/officeDocument/2006/relationships/image" Target="../media/image41.emf"/><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0.emf"/><Relationship Id="rId14" Type="http://schemas.openxmlformats.org/officeDocument/2006/relationships/image" Target="../media/image470.png"/></Relationships>
</file>

<file path=ppt/slides/_rels/slide2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90.png"/></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hyperlink" Target="http://csse.szu.edu.cn/staff/ruizhenh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10">
            <a:extLst>
              <a:ext uri="{FF2B5EF4-FFF2-40B4-BE49-F238E27FC236}">
                <a16:creationId xmlns:a16="http://schemas.microsoft.com/office/drawing/2014/main" id="{8847C0BA-6F4B-BE42-88DD-300F9809CA01}"/>
              </a:ext>
            </a:extLst>
          </p:cNvPr>
          <p:cNvPicPr>
            <a:picLocks noChangeAspect="1"/>
          </p:cNvPicPr>
          <p:nvPr/>
        </p:nvPicPr>
        <p:blipFill>
          <a:blip r:embed="rId4"/>
          <a:stretch>
            <a:fillRect/>
          </a:stretch>
        </p:blipFill>
        <p:spPr>
          <a:xfrm>
            <a:off x="199988" y="207807"/>
            <a:ext cx="972064" cy="972064"/>
          </a:xfrm>
          <a:prstGeom prst="rect">
            <a:avLst/>
          </a:prstGeom>
        </p:spPr>
      </p:pic>
      <p:pic>
        <p:nvPicPr>
          <p:cNvPr id="9" name="图片 2">
            <a:extLst>
              <a:ext uri="{FF2B5EF4-FFF2-40B4-BE49-F238E27FC236}">
                <a16:creationId xmlns:a16="http://schemas.microsoft.com/office/drawing/2014/main" id="{A3375BAF-7549-0343-AA56-959F441FF619}"/>
              </a:ext>
            </a:extLst>
          </p:cNvPr>
          <p:cNvPicPr>
            <a:picLocks noChangeAspect="1"/>
          </p:cNvPicPr>
          <p:nvPr/>
        </p:nvPicPr>
        <p:blipFill>
          <a:blip r:embed="rId5"/>
          <a:stretch>
            <a:fillRect/>
          </a:stretch>
        </p:blipFill>
        <p:spPr>
          <a:xfrm>
            <a:off x="1155576" y="3086551"/>
            <a:ext cx="7156402" cy="539088"/>
          </a:xfrm>
          <a:prstGeom prst="rect">
            <a:avLst/>
          </a:prstGeom>
        </p:spPr>
      </p:pic>
      <p:sp>
        <p:nvSpPr>
          <p:cNvPr id="12" name="文本框 3">
            <a:extLst>
              <a:ext uri="{FF2B5EF4-FFF2-40B4-BE49-F238E27FC236}">
                <a16:creationId xmlns:a16="http://schemas.microsoft.com/office/drawing/2014/main" id="{5610C586-6695-CB4D-B0F5-448C9D4027FD}"/>
              </a:ext>
            </a:extLst>
          </p:cNvPr>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p>
        </p:txBody>
      </p:sp>
      <p:sp>
        <p:nvSpPr>
          <p:cNvPr id="13" name="矩形 6">
            <a:extLst>
              <a:ext uri="{FF2B5EF4-FFF2-40B4-BE49-F238E27FC236}">
                <a16:creationId xmlns:a16="http://schemas.microsoft.com/office/drawing/2014/main" id="{4D7BA645-A61B-3D4C-A351-0341031B9424}"/>
              </a:ext>
            </a:extLst>
          </p:cNvPr>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a:extLst>
              <a:ext uri="{FF2B5EF4-FFF2-40B4-BE49-F238E27FC236}">
                <a16:creationId xmlns:a16="http://schemas.microsoft.com/office/drawing/2014/main" id="{06138D9F-EDF3-5B49-858E-33615C024EB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extLst>
      <p:ext uri="{BB962C8B-B14F-4D97-AF65-F5344CB8AC3E}">
        <p14:creationId xmlns:p14="http://schemas.microsoft.com/office/powerpoint/2010/main" val="279118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sp>
        <p:nvSpPr>
          <p:cNvPr id="8" name="文本框 7"/>
          <p:cNvSpPr txBox="1"/>
          <p:nvPr/>
        </p:nvSpPr>
        <p:spPr>
          <a:xfrm>
            <a:off x="2398754" y="3389111"/>
            <a:ext cx="4354077" cy="646331"/>
          </a:xfrm>
          <a:prstGeom prst="rect">
            <a:avLst/>
          </a:prstGeom>
          <a:noFill/>
        </p:spPr>
        <p:txBody>
          <a:bodyPr wrap="none" rtlCol="0">
            <a:spAutoFit/>
          </a:bodyPr>
          <a:lstStyle/>
          <a:p>
            <a:pPr algn="ctr"/>
            <a:r>
              <a:rPr lang="en-US" altLang="zh-CN" sz="3600" b="1" dirty="0">
                <a:solidFill>
                  <a:srgbClr val="00B1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的平行投影</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0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35010" y="1729840"/>
            <a:ext cx="3916978" cy="3000223"/>
          </a:xfrm>
          <a:prstGeom prst="rect">
            <a:avLst/>
          </a:prstGeom>
        </p:spPr>
      </p:pic>
      <p:sp>
        <p:nvSpPr>
          <p:cNvPr id="2" name="标题 1"/>
          <p:cNvSpPr>
            <a:spLocks noGrp="1"/>
          </p:cNvSpPr>
          <p:nvPr>
            <p:ph type="title"/>
          </p:nvPr>
        </p:nvSpPr>
        <p:spPr/>
        <p:txBody>
          <a:bodyPr/>
          <a:lstStyle/>
          <a:p>
            <a:r>
              <a:rPr lang="zh-CN" altLang="en-US" dirty="0"/>
              <a:t>正交投影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rgbClr val="94003F"/>
                  </a:buClr>
                </a:pPr>
                <a:r>
                  <a:rPr lang="zh-CN" altLang="en-US" sz="2400" dirty="0"/>
                  <a:t>正交投影原理</a:t>
                </a:r>
              </a:p>
              <a:p>
                <a:pPr lvl="1">
                  <a:buClr>
                    <a:schemeClr val="tx1"/>
                  </a:buClr>
                </a:pPr>
                <a:r>
                  <a:rPr lang="zh-CN" altLang="en-US" sz="1800" dirty="0"/>
                  <a:t>平行投影的特殊情况</a:t>
                </a:r>
                <a:endParaRPr lang="en-US" altLang="zh-CN" sz="1800" dirty="0"/>
              </a:p>
              <a:p>
                <a:pPr lvl="1">
                  <a:buClr>
                    <a:schemeClr val="tx1"/>
                  </a:buClr>
                </a:pPr>
                <a:r>
                  <a:rPr lang="zh-CN" altLang="en-US" sz="1800" dirty="0"/>
                  <a:t>投影方向与投影平面垂直</a:t>
                </a:r>
                <a:endParaRPr lang="en-US" altLang="zh-CN" sz="1800" dirty="0"/>
              </a:p>
              <a:p>
                <a:pPr lvl="1">
                  <a:buClr>
                    <a:schemeClr val="tx1"/>
                  </a:buClr>
                </a:pPr>
                <a:r>
                  <a:rPr lang="zh-CN" altLang="en-US" sz="1800" dirty="0"/>
                  <a:t>投影矩阵（投影平面为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=0</m:t>
                    </m:r>
                  </m:oMath>
                </a14:m>
                <a:r>
                  <a:rPr lang="zh-CN" altLang="en-US" sz="1800" dirty="0"/>
                  <a:t>）：</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特点：</a:t>
                </a:r>
              </a:p>
              <a:p>
                <a:pPr lvl="1">
                  <a:buClr>
                    <a:schemeClr val="tx1"/>
                  </a:buClr>
                </a:pPr>
                <a:r>
                  <a:rPr lang="zh-CN" altLang="en-US" sz="1800" dirty="0"/>
                  <a:t>保持</a:t>
                </a:r>
                <a:r>
                  <a:rPr lang="en-US" altLang="zh-CN" sz="1800" dirty="0"/>
                  <a:t>x</a:t>
                </a:r>
                <a:r>
                  <a:rPr lang="zh-CN" altLang="en-US" sz="1800" dirty="0"/>
                  <a:t>，</a:t>
                </a:r>
                <a:r>
                  <a:rPr lang="en-US" altLang="zh-CN" sz="1800" dirty="0"/>
                  <a:t>y</a:t>
                </a:r>
                <a:r>
                  <a:rPr lang="zh-CN" altLang="en-US" sz="1800" dirty="0"/>
                  <a:t>方向上尺寸不变</a:t>
                </a:r>
                <a:endParaRPr lang="en-US" altLang="zh-CN" sz="1800" dirty="0"/>
              </a:p>
              <a:p>
                <a:pPr lvl="1">
                  <a:buClr>
                    <a:schemeClr val="tx1"/>
                  </a:buClr>
                </a:pPr>
                <a:r>
                  <a:rPr lang="zh-CN" altLang="en-US" sz="1800" dirty="0"/>
                  <a:t>默认观察范围是以原点为中心，变长为</a:t>
                </a:r>
                <a:r>
                  <a:rPr lang="en-US" altLang="zh-CN" sz="1800" dirty="0"/>
                  <a:t>2</a:t>
                </a:r>
                <a:r>
                  <a:rPr lang="zh-CN" altLang="en-US" sz="1800" dirty="0"/>
                  <a:t>的立方体区域</a:t>
                </a:r>
                <a:endParaRPr lang="en-US" altLang="zh-CN" sz="1800" dirty="0"/>
              </a:p>
              <a:p>
                <a:pPr lvl="1">
                  <a:buClr>
                    <a:schemeClr val="tx1"/>
                  </a:buClr>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961" b="-84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a:p>
        </p:txBody>
      </p:sp>
      <p:pic>
        <p:nvPicPr>
          <p:cNvPr id="7" name="图片 6"/>
          <p:cNvPicPr>
            <a:picLocks noChangeAspect="1"/>
          </p:cNvPicPr>
          <p:nvPr/>
        </p:nvPicPr>
        <p:blipFill>
          <a:blip r:embed="rId4"/>
          <a:stretch>
            <a:fillRect/>
          </a:stretch>
        </p:blipFill>
        <p:spPr>
          <a:xfrm>
            <a:off x="1439792" y="2829260"/>
            <a:ext cx="2658679" cy="1644916"/>
          </a:xfrm>
          <a:prstGeom prst="rect">
            <a:avLst/>
          </a:prstGeom>
        </p:spPr>
      </p:pic>
    </p:spTree>
    <p:extLst>
      <p:ext uri="{BB962C8B-B14F-4D97-AF65-F5344CB8AC3E}">
        <p14:creationId xmlns:p14="http://schemas.microsoft.com/office/powerpoint/2010/main" val="1661888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对投影的理解</a:t>
            </a:r>
            <a:endParaRPr lang="en-US" dirty="0"/>
          </a:p>
        </p:txBody>
      </p:sp>
      <p:sp>
        <p:nvSpPr>
          <p:cNvPr id="3" name="Content Placeholder 2"/>
          <p:cNvSpPr>
            <a:spLocks noGrp="1"/>
          </p:cNvSpPr>
          <p:nvPr>
            <p:ph idx="1"/>
          </p:nvPr>
        </p:nvSpPr>
        <p:spPr/>
        <p:txBody>
          <a:bodyPr/>
          <a:lstStyle/>
          <a:p>
            <a:r>
              <a:rPr lang="zh-CN" altLang="en-US" dirty="0"/>
              <a:t>经典投影</a:t>
            </a:r>
            <a:endParaRPr lang="en-US" altLang="zh-CN" dirty="0"/>
          </a:p>
          <a:p>
            <a:pPr lvl="1">
              <a:buClr>
                <a:schemeClr val="tx1"/>
              </a:buClr>
            </a:pPr>
            <a:r>
              <a:rPr lang="zh-CN" altLang="en-US" dirty="0"/>
              <a:t>射影变换，三维到二维的映射</a:t>
            </a:r>
            <a:endParaRPr lang="en-US" altLang="zh-CN" dirty="0"/>
          </a:p>
          <a:p>
            <a:pPr lvl="1">
              <a:buClr>
                <a:schemeClr val="tx1"/>
              </a:buClr>
            </a:pPr>
            <a:r>
              <a:rPr lang="zh-CN" altLang="en-US" dirty="0"/>
              <a:t>不可逆，将同一直线上的点映射为像平面上的一个点</a:t>
            </a:r>
            <a:endParaRPr lang="en-US" altLang="zh-CN" dirty="0"/>
          </a:p>
          <a:p>
            <a:pPr lvl="1"/>
            <a:endParaRPr lang="en-US" dirty="0"/>
          </a:p>
          <a:p>
            <a:r>
              <a:rPr lang="zh-CN" altLang="en-US" dirty="0"/>
              <a:t>计算机投影</a:t>
            </a:r>
            <a:endParaRPr lang="en-US" altLang="zh-CN" dirty="0"/>
          </a:p>
          <a:p>
            <a:pPr lvl="1"/>
            <a:r>
              <a:rPr lang="zh-CN" altLang="en-US" dirty="0"/>
              <a:t>在思维空间里使用齐次坐标来计算投影</a:t>
            </a:r>
            <a:endParaRPr lang="en-US" altLang="zh-CN" dirty="0"/>
          </a:p>
          <a:p>
            <a:pPr lvl="1"/>
            <a:r>
              <a:rPr lang="zh-CN" altLang="en-US"/>
              <a:t>尽量保留深度信息</a:t>
            </a:r>
            <a:r>
              <a:rPr lang="zh-CN" altLang="en-US" dirty="0"/>
              <a:t>，进行隐藏面消除</a:t>
            </a:r>
            <a:endParaRPr lang="en-US" altLang="zh-CN" dirty="0"/>
          </a:p>
          <a:p>
            <a:pPr lvl="1"/>
            <a:r>
              <a:rPr lang="zh-CN" altLang="en-US" dirty="0"/>
              <a:t>使用</a:t>
            </a:r>
            <a:r>
              <a:rPr lang="zh-CN" altLang="en-US" b="1" dirty="0"/>
              <a:t>投影规范化技术</a:t>
            </a:r>
            <a:endParaRPr lang="en-US" b="1"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spTree>
    <p:extLst>
      <p:ext uri="{BB962C8B-B14F-4D97-AF65-F5344CB8AC3E}">
        <p14:creationId xmlns:p14="http://schemas.microsoft.com/office/powerpoint/2010/main" val="1422757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b="1" dirty="0"/>
                  <a:t>投影规范化</a:t>
                </a:r>
                <a:r>
                  <a:rPr lang="zh-CN" altLang="en-US" sz="2400" dirty="0"/>
                  <a:t>：先把对象变形，使得变形后的对象的正交投影图与原来想要得到的对象的投影图相同，这样就</a:t>
                </a:r>
                <a:r>
                  <a:rPr lang="zh-CN" altLang="en-US" sz="2400" dirty="0">
                    <a:solidFill>
                      <a:srgbClr val="0000FF"/>
                    </a:solidFill>
                  </a:rPr>
                  <a:t>把所有的投影都转化为正交投影</a:t>
                </a:r>
                <a:endParaRPr lang="zh-CN" altLang="en-US" sz="1800" dirty="0">
                  <a:solidFill>
                    <a:srgbClr val="0000FF"/>
                  </a:solidFill>
                </a:endParaRPr>
              </a:p>
              <a:p>
                <a:pPr lvl="1">
                  <a:buClr>
                    <a:schemeClr val="tx1"/>
                  </a:buClr>
                </a:pPr>
                <a:r>
                  <a:rPr lang="zh-CN" altLang="en-US" sz="1800" dirty="0"/>
                  <a:t>适用于图形管线的另外一种处理方式：</a:t>
                </a:r>
                <a:r>
                  <a:rPr lang="zh-CN" altLang="en-US" sz="1800" b="1" dirty="0">
                    <a:solidFill>
                      <a:srgbClr val="00B050"/>
                    </a:solidFill>
                  </a:rPr>
                  <a:t>射影畸变</a:t>
                </a:r>
                <a:r>
                  <a:rPr lang="en-US" altLang="zh-CN" sz="1800" b="1" dirty="0">
                    <a:solidFill>
                      <a:srgbClr val="00B050"/>
                    </a:solidFill>
                  </a:rPr>
                  <a:t>+</a:t>
                </a:r>
                <a:r>
                  <a:rPr lang="zh-CN" altLang="en-US" sz="1800" b="1" dirty="0">
                    <a:solidFill>
                      <a:srgbClr val="00B050"/>
                    </a:solidFill>
                  </a:rPr>
                  <a:t>正交投影</a:t>
                </a:r>
                <a:endParaRPr lang="en-US" altLang="zh-CN" sz="1800" b="1" dirty="0">
                  <a:solidFill>
                    <a:srgbClr val="00B050"/>
                  </a:solidFill>
                </a:endParaRPr>
              </a:p>
              <a:p>
                <a:pPr lvl="1">
                  <a:buClr>
                    <a:schemeClr val="tx1"/>
                  </a:buClr>
                </a:pPr>
                <a:r>
                  <a:rPr lang="zh-CN" altLang="en-US" sz="1800" dirty="0"/>
                  <a:t>不想为每种类型的投影设计不同的投影矩阵，所以把所有的投影转化为具有默认视见体的正交投影：</a:t>
                </a:r>
                <a:r>
                  <a:rPr lang="zh-CN" altLang="en-US" sz="1800" dirty="0">
                    <a:solidFill>
                      <a:srgbClr val="0000FF"/>
                    </a:solidFill>
                  </a:rPr>
                  <a:t>规范视见体 </a:t>
                </a:r>
                <a14:m>
                  <m:oMath xmlns:m="http://schemas.openxmlformats.org/officeDocument/2006/math">
                    <m:r>
                      <a:rPr lang="en-US" altLang="zh-CN" sz="1800" b="0" i="1" smtClean="0">
                        <a:solidFill>
                          <a:srgbClr val="0000FF"/>
                        </a:solidFill>
                        <a:latin typeface="Cambria Math" charset="0"/>
                      </a:rPr>
                      <m:t>𝑥</m:t>
                    </m:r>
                    <m:r>
                      <a:rPr lang="en-US" altLang="zh-CN" sz="1800" b="0" i="1" smtClean="0">
                        <a:solidFill>
                          <a:srgbClr val="0000FF"/>
                        </a:solidFill>
                        <a:latin typeface="Cambria Math" charset="0"/>
                      </a:rPr>
                      <m:t>=±1,</m:t>
                    </m:r>
                    <m:r>
                      <a:rPr lang="en-US" altLang="zh-CN" sz="1800" b="0" i="1" smtClean="0">
                        <a:solidFill>
                          <a:srgbClr val="0000FF"/>
                        </a:solidFill>
                        <a:latin typeface="Cambria Math" charset="0"/>
                      </a:rPr>
                      <m:t>𝑦</m:t>
                    </m:r>
                    <m:r>
                      <a:rPr lang="en-US" altLang="zh-CN" sz="1800" i="1">
                        <a:solidFill>
                          <a:srgbClr val="0000FF"/>
                        </a:solidFill>
                        <a:latin typeface="Cambria Math" charset="0"/>
                      </a:rPr>
                      <m:t>=±1</m:t>
                    </m:r>
                    <m:r>
                      <a:rPr lang="en-US" altLang="zh-CN" sz="1800" b="0" i="1" smtClean="0">
                        <a:solidFill>
                          <a:srgbClr val="0000FF"/>
                        </a:solidFill>
                        <a:latin typeface="Cambria Math" charset="0"/>
                      </a:rPr>
                      <m:t>,</m:t>
                    </m:r>
                    <m:r>
                      <a:rPr lang="en-US" altLang="zh-CN" sz="1800" b="0" i="1" smtClean="0">
                        <a:solidFill>
                          <a:srgbClr val="0000FF"/>
                        </a:solidFill>
                        <a:latin typeface="Cambria Math" charset="0"/>
                      </a:rPr>
                      <m:t>𝑧</m:t>
                    </m:r>
                    <m:r>
                      <a:rPr lang="en-US" altLang="zh-CN" sz="1800" i="1">
                        <a:solidFill>
                          <a:srgbClr val="0000FF"/>
                        </a:solidFill>
                        <a:latin typeface="Cambria Math" charset="0"/>
                      </a:rPr>
                      <m:t>=±1</m:t>
                    </m:r>
                  </m:oMath>
                </a14:m>
                <a:endParaRPr lang="en-US" altLang="zh-CN" sz="1800" dirty="0">
                  <a:solidFill>
                    <a:srgbClr val="0000FF"/>
                  </a:solidFill>
                </a:endParaRPr>
              </a:p>
              <a:p>
                <a:pPr lvl="1">
                  <a:buClr>
                    <a:schemeClr val="tx1"/>
                  </a:buClr>
                </a:pPr>
                <a:r>
                  <a:rPr lang="zh-CN" altLang="en-US" sz="1800" dirty="0"/>
                  <a:t>这种策略可以使我们在流水线中应用标准变换，同样的绘制流水线可以既支持透视投影又支持平行投影</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8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pic>
        <p:nvPicPr>
          <p:cNvPr id="5" name="图片 4"/>
          <p:cNvPicPr>
            <a:picLocks noChangeAspect="1"/>
          </p:cNvPicPr>
          <p:nvPr/>
        </p:nvPicPr>
        <p:blipFill>
          <a:blip r:embed="rId3"/>
          <a:stretch>
            <a:fillRect/>
          </a:stretch>
        </p:blipFill>
        <p:spPr>
          <a:xfrm>
            <a:off x="821070" y="3949060"/>
            <a:ext cx="2943205" cy="2131462"/>
          </a:xfrm>
          <a:prstGeom prst="rect">
            <a:avLst/>
          </a:prstGeom>
        </p:spPr>
      </p:pic>
      <p:pic>
        <p:nvPicPr>
          <p:cNvPr id="6" name="图片 5"/>
          <p:cNvPicPr>
            <a:picLocks noChangeAspect="1"/>
          </p:cNvPicPr>
          <p:nvPr/>
        </p:nvPicPr>
        <p:blipFill>
          <a:blip r:embed="rId4"/>
          <a:stretch>
            <a:fillRect/>
          </a:stretch>
        </p:blipFill>
        <p:spPr>
          <a:xfrm>
            <a:off x="3956694" y="4559774"/>
            <a:ext cx="4621795" cy="745243"/>
          </a:xfrm>
          <a:prstGeom prst="rect">
            <a:avLst/>
          </a:prstGeom>
        </p:spPr>
      </p:pic>
    </p:spTree>
    <p:extLst>
      <p:ext uri="{BB962C8B-B14F-4D97-AF65-F5344CB8AC3E}">
        <p14:creationId xmlns:p14="http://schemas.microsoft.com/office/powerpoint/2010/main" val="19991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p:sp>
        <p:nvSpPr>
          <p:cNvPr id="3" name="内容占位符 2"/>
          <p:cNvSpPr>
            <a:spLocks noGrp="1"/>
          </p:cNvSpPr>
          <p:nvPr>
            <p:ph idx="1"/>
          </p:nvPr>
        </p:nvSpPr>
        <p:spPr/>
        <p:txBody>
          <a:bodyPr/>
          <a:lstStyle/>
          <a:p>
            <a:r>
              <a:rPr lang="zh-CN" altLang="en-US" sz="2400" dirty="0"/>
              <a:t>在模型－视图变换和投影变换的过程中，始终使用四维齐次坐标系：</a:t>
            </a:r>
            <a:endParaRPr lang="en-US" altLang="zh-CN" sz="2400" dirty="0"/>
          </a:p>
          <a:p>
            <a:pPr lvl="1">
              <a:buClr>
                <a:schemeClr val="tx1"/>
              </a:buClr>
            </a:pPr>
            <a:r>
              <a:rPr lang="zh-CN" altLang="en-US" sz="1800" dirty="0"/>
              <a:t>这些变换都是非奇异的，即可逆的</a:t>
            </a:r>
          </a:p>
          <a:p>
            <a:pPr lvl="1">
              <a:buClr>
                <a:schemeClr val="tx1"/>
              </a:buClr>
            </a:pPr>
            <a:r>
              <a:rPr lang="zh-CN" altLang="en-US" sz="1800" dirty="0"/>
              <a:t>默认值为正交视图</a:t>
            </a:r>
          </a:p>
          <a:p>
            <a:r>
              <a:rPr lang="zh-CN" altLang="en-US" sz="2400" dirty="0"/>
              <a:t>规范化使得任意投影类型，都相对于默认立方体裁剪</a:t>
            </a:r>
            <a:endParaRPr lang="en-US" altLang="zh-CN" sz="2400" dirty="0"/>
          </a:p>
          <a:p>
            <a:pPr lvl="1">
              <a:buClr>
                <a:schemeClr val="tx1"/>
              </a:buClr>
            </a:pPr>
            <a:r>
              <a:rPr lang="zh-CN" altLang="en-US" sz="1800" dirty="0"/>
              <a:t>投影直到最后时刻才进行</a:t>
            </a:r>
          </a:p>
          <a:p>
            <a:pPr lvl="1">
              <a:buClr>
                <a:schemeClr val="tx1"/>
              </a:buClr>
            </a:pPr>
            <a:r>
              <a:rPr lang="zh-CN" altLang="en-US" sz="1800" dirty="0"/>
              <a:t>从而可以尽可能的保留深度信息，这对隐藏面消除是非常重要的</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pic>
        <p:nvPicPr>
          <p:cNvPr id="8" name="图片 7"/>
          <p:cNvPicPr>
            <a:picLocks noChangeAspect="1"/>
          </p:cNvPicPr>
          <p:nvPr/>
        </p:nvPicPr>
        <p:blipFill>
          <a:blip r:embed="rId2"/>
          <a:stretch>
            <a:fillRect/>
          </a:stretch>
        </p:blipFill>
        <p:spPr>
          <a:xfrm>
            <a:off x="1988552" y="4012520"/>
            <a:ext cx="5663169" cy="2662917"/>
          </a:xfrm>
          <a:prstGeom prst="rect">
            <a:avLst/>
          </a:prstGeom>
        </p:spPr>
      </p:pic>
    </p:spTree>
    <p:extLst>
      <p:ext uri="{BB962C8B-B14F-4D97-AF65-F5344CB8AC3E}">
        <p14:creationId xmlns:p14="http://schemas.microsoft.com/office/powerpoint/2010/main" val="2784019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中的正交投影</a:t>
            </a:r>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7" name="图片 6"/>
          <p:cNvPicPr>
            <a:picLocks noChangeAspect="1"/>
          </p:cNvPicPr>
          <p:nvPr/>
        </p:nvPicPr>
        <p:blipFill>
          <a:blip r:embed="rId2"/>
          <a:stretch>
            <a:fillRect/>
          </a:stretch>
        </p:blipFill>
        <p:spPr>
          <a:xfrm>
            <a:off x="2041758" y="3581311"/>
            <a:ext cx="4705685" cy="2911564"/>
          </a:xfrm>
          <a:prstGeom prst="rect">
            <a:avLst/>
          </a:prstGeom>
        </p:spPr>
      </p:pic>
      <p:sp>
        <p:nvSpPr>
          <p:cNvPr id="8" name="矩形 7"/>
          <p:cNvSpPr/>
          <p:nvPr/>
        </p:nvSpPr>
        <p:spPr>
          <a:xfrm>
            <a:off x="1029726" y="1892522"/>
            <a:ext cx="7485623"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extLst>
      <p:ext uri="{BB962C8B-B14F-4D97-AF65-F5344CB8AC3E}">
        <p14:creationId xmlns:p14="http://schemas.microsoft.com/office/powerpoint/2010/main" val="53273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charset="0"/>
                        </a:rPr>
                        <m:t>	</m:t>
                      </m:r>
                      <m:r>
                        <a:rPr lang="en-US" altLang="zh-CN" sz="1800" b="1" i="1" dirty="0" smtClean="0">
                          <a:latin typeface="Cambria Math" charset="0"/>
                        </a:rPr>
                        <m:t>𝑻</m:t>
                      </m:r>
                      <m:r>
                        <a:rPr lang="en-US" altLang="zh-CN" sz="1800" i="1" dirty="0" smtClean="0">
                          <a:latin typeface="Cambria Math" charset="0"/>
                        </a:rPr>
                        <m:t>(−</m:t>
                      </m:r>
                      <m:f>
                        <m:fPr>
                          <m:ctrlPr>
                            <a:rPr lang="en-US" altLang="zh-CN" sz="1800" b="1" i="1" dirty="0" smtClean="0">
                              <a:latin typeface="Cambria Math" panose="02040503050406030204" pitchFamily="18" charset="0"/>
                            </a:rPr>
                          </m:ctrlPr>
                        </m:fPr>
                        <m:num>
                          <m:r>
                            <a:rPr lang="en-US" altLang="zh-CN" sz="1800" i="1" dirty="0" smtClean="0">
                              <a:latin typeface="Cambria Math" charset="0"/>
                            </a:rPr>
                            <m:t>𝑙𝑒𝑓𝑡</m:t>
                          </m:r>
                          <m:r>
                            <a:rPr lang="en-US" altLang="zh-CN" sz="1800" i="1" dirty="0" smtClean="0">
                              <a:latin typeface="Cambria Math" charset="0"/>
                            </a:rPr>
                            <m:t>+</m:t>
                          </m:r>
                          <m:r>
                            <a:rPr lang="en-US" altLang="zh-CN" sz="1800" i="1" dirty="0" smtClean="0">
                              <a:latin typeface="Cambria Math" charset="0"/>
                            </a:rPr>
                            <m:t>𝑟𝑖𝑔h𝑡</m:t>
                          </m:r>
                        </m:num>
                        <m:den>
                          <m:r>
                            <a:rPr lang="en-US" altLang="zh-CN" sz="1800" i="1" dirty="0" smtClean="0">
                              <a:latin typeface="Cambria Math" charset="0"/>
                            </a:rPr>
                            <m:t>2</m:t>
                          </m:r>
                        </m:den>
                      </m:f>
                      <m:r>
                        <a:rPr lang="en-US" altLang="zh-CN" sz="1800" i="1" dirty="0" smtClean="0">
                          <a:latin typeface="Cambria Math" charset="0"/>
                        </a:rPr>
                        <m:t>, −</m:t>
                      </m:r>
                      <m:f>
                        <m:fPr>
                          <m:ctrlPr>
                            <a:rPr lang="en-US" altLang="zh-CN" sz="1800" i="1" dirty="0" smtClean="0">
                              <a:latin typeface="Cambria Math" panose="02040503050406030204" pitchFamily="18" charset="0"/>
                            </a:rPr>
                          </m:ctrlPr>
                        </m:fPr>
                        <m:num>
                          <m:r>
                            <a:rPr lang="en-US" altLang="zh-CN" sz="1800" i="1" dirty="0" smtClean="0">
                              <a:latin typeface="Cambria Math" charset="0"/>
                            </a:rPr>
                            <m:t>𝑏𝑜𝑡𝑡𝑜𝑚</m:t>
                          </m:r>
                          <m:r>
                            <a:rPr lang="en-US" altLang="zh-CN" sz="1800" i="1" dirty="0" smtClean="0">
                              <a:latin typeface="Cambria Math" charset="0"/>
                            </a:rPr>
                            <m:t>+</m:t>
                          </m:r>
                          <m:r>
                            <a:rPr lang="en-US" altLang="zh-CN" sz="1800" i="1" dirty="0" smtClean="0">
                              <a:latin typeface="Cambria Math" charset="0"/>
                            </a:rPr>
                            <m:t>𝑡𝑜𝑝</m:t>
                          </m:r>
                        </m:num>
                        <m:den>
                          <m:r>
                            <a:rPr lang="en-US" altLang="zh-CN" sz="1800" i="1" dirty="0" smtClean="0">
                              <a:latin typeface="Cambria Math" charset="0"/>
                            </a:rPr>
                            <m:t>2</m:t>
                          </m:r>
                        </m:den>
                      </m:f>
                      <m:r>
                        <a:rPr lang="en-US" altLang="zh-CN" sz="1800" i="1" dirty="0" smtClean="0">
                          <a:latin typeface="Cambria Math" charset="0"/>
                        </a:rPr>
                        <m:t>,</m:t>
                      </m:r>
                      <m:f>
                        <m:fPr>
                          <m:ctrlPr>
                            <a:rPr lang="en-US" altLang="zh-CN" sz="1800" i="1" dirty="0" smtClean="0">
                              <a:latin typeface="Cambria Math" panose="02040503050406030204" pitchFamily="18" charset="0"/>
                            </a:rPr>
                          </m:ctrlPr>
                        </m:fPr>
                        <m:num>
                          <m:r>
                            <a:rPr lang="en-US" altLang="zh-CN" sz="1800" i="1" dirty="0" smtClean="0">
                              <a:latin typeface="Cambria Math" charset="0"/>
                            </a:rPr>
                            <m:t>𝑛𝑒𝑎𝑟</m:t>
                          </m:r>
                          <m:r>
                            <a:rPr lang="en-US" altLang="zh-CN" sz="1800" i="1" dirty="0" smtClean="0">
                              <a:latin typeface="Cambria Math" charset="0"/>
                            </a:rPr>
                            <m:t>+</m:t>
                          </m:r>
                          <m:r>
                            <a:rPr lang="en-US" altLang="zh-CN" sz="1800" i="1" dirty="0" smtClean="0">
                              <a:latin typeface="Cambria Math" charset="0"/>
                            </a:rPr>
                            <m:t>𝑓𝑎𝑟</m:t>
                          </m:r>
                        </m:num>
                        <m:den>
                          <m:r>
                            <a:rPr lang="en-US" altLang="zh-CN" sz="1800" i="1" dirty="0" smtClean="0">
                              <a:latin typeface="Cambria Math" charset="0"/>
                            </a:rPr>
                            <m:t>2</m:t>
                          </m:r>
                        </m:den>
                      </m:f>
                      <m:r>
                        <a:rPr lang="en-US" altLang="zh-CN" sz="1800" i="1" dirty="0" smtClean="0">
                          <a:latin typeface="Cambria Math"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charset="0"/>
                      </a:rPr>
                      <m:t>𝑺</m:t>
                    </m:r>
                    <m:d>
                      <m:dPr>
                        <m:ctrlPr>
                          <a:rPr lang="en-US" altLang="zh-CN" sz="1800" b="1" i="1" dirty="0">
                            <a:latin typeface="Cambria Math" panose="02040503050406030204" pitchFamily="18" charset="0"/>
                          </a:rPr>
                        </m:ctrlPr>
                      </m:dPr>
                      <m:e>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𝑟𝑖𝑔h𝑡</m:t>
                            </m:r>
                            <m:r>
                              <a:rPr lang="en-US" altLang="zh-CN" sz="1800" b="1" i="1" dirty="0">
                                <a:latin typeface="Cambria Math" charset="0"/>
                              </a:rPr>
                              <m:t>−</m:t>
                            </m:r>
                            <m:r>
                              <a:rPr lang="en-US" altLang="zh-CN" sz="1800" b="1" i="1" dirty="0">
                                <a:latin typeface="Cambria Math" charset="0"/>
                              </a:rPr>
                              <m:t>𝑙𝑒𝑓𝑡</m:t>
                            </m:r>
                          </m:den>
                        </m:f>
                        <m:r>
                          <a:rPr lang="en-US" altLang="zh-CN" sz="1800" b="1" i="1" dirty="0">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𝑡𝑜𝑝</m:t>
                            </m:r>
                            <m:r>
                              <a:rPr lang="en-US" altLang="zh-CN" sz="1800" b="1" i="1" dirty="0">
                                <a:latin typeface="Cambria Math" charset="0"/>
                              </a:rPr>
                              <m:t> − </m:t>
                            </m:r>
                            <m:r>
                              <a:rPr lang="en-US" altLang="zh-CN" sz="1800" b="1" i="1" dirty="0">
                                <a:latin typeface="Cambria Math" charset="0"/>
                              </a:rPr>
                              <m:t>𝑏𝑜𝑡𝑡𝑜𝑚</m:t>
                            </m:r>
                          </m:den>
                        </m:f>
                        <m:r>
                          <a:rPr lang="en-US" altLang="zh-CN" sz="1800" b="1" i="1" dirty="0">
                            <a:latin typeface="Cambria Math" charset="0"/>
                          </a:rPr>
                          <m:t>, </m:t>
                        </m:r>
                        <m:r>
                          <a:rPr lang="en-US" altLang="zh-CN" sz="1800" b="1" i="1" dirty="0" smtClean="0">
                            <a:solidFill>
                              <a:schemeClr val="tx1"/>
                            </a:solidFill>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𝑓𝑎𝑟</m:t>
                            </m:r>
                            <m:r>
                              <a:rPr lang="en-US" altLang="zh-CN" sz="1800" b="1" i="1" dirty="0">
                                <a:latin typeface="Cambria Math" charset="0"/>
                              </a:rPr>
                              <m:t>−</m:t>
                            </m:r>
                            <m:r>
                              <a:rPr lang="en-US" altLang="zh-CN" sz="1800" b="1" i="1" dirty="0">
                                <a:latin typeface="Cambria Math" charset="0"/>
                              </a:rPr>
                              <m:t>𝑛𝑒𝑎𝑟</m:t>
                            </m:r>
                          </m:den>
                        </m:f>
                      </m:e>
                    </m:d>
                  </m:oMath>
                </a14:m>
                <a:endParaRPr lang="en-US" altLang="zh-CN" sz="1800" b="1" i="1" dirty="0">
                  <a:latin typeface="Cambria Math"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sp>
        <p:nvSpPr>
          <p:cNvPr id="7" name="矩形 6"/>
          <p:cNvSpPr/>
          <p:nvPr/>
        </p:nvSpPr>
        <p:spPr>
          <a:xfrm>
            <a:off x="1002591" y="1197679"/>
            <a:ext cx="7272959"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3"/>
          <a:stretch>
            <a:fillRect/>
          </a:stretch>
        </p:blipFill>
        <p:spPr>
          <a:xfrm>
            <a:off x="4847232" y="1559098"/>
            <a:ext cx="3756025" cy="1392188"/>
          </a:xfrm>
          <a:prstGeom prst="rect">
            <a:avLst/>
          </a:prstGeom>
        </p:spPr>
      </p:pic>
      <p:pic>
        <p:nvPicPr>
          <p:cNvPr id="9" name="图片 8"/>
          <p:cNvPicPr>
            <a:picLocks noChangeAspect="1"/>
          </p:cNvPicPr>
          <p:nvPr/>
        </p:nvPicPr>
        <p:blipFill>
          <a:blip r:embed="rId4"/>
          <a:stretch>
            <a:fillRect/>
          </a:stretch>
        </p:blipFill>
        <p:spPr>
          <a:xfrm>
            <a:off x="5380389" y="3967246"/>
            <a:ext cx="3057929" cy="506441"/>
          </a:xfrm>
          <a:prstGeom prst="rect">
            <a:avLst/>
          </a:prstGeom>
        </p:spPr>
      </p:pic>
      <p:pic>
        <p:nvPicPr>
          <p:cNvPr id="10" name="图片 9"/>
          <p:cNvPicPr>
            <a:picLocks noChangeAspect="1"/>
          </p:cNvPicPr>
          <p:nvPr/>
        </p:nvPicPr>
        <p:blipFill>
          <a:blip r:embed="rId5"/>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05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8" name="文本框 7"/>
          <p:cNvSpPr txBox="1"/>
          <p:nvPr/>
        </p:nvSpPr>
        <p:spPr>
          <a:xfrm>
            <a:off x="2341843" y="3389111"/>
            <a:ext cx="4467891" cy="646331"/>
          </a:xfrm>
          <a:prstGeom prst="rect">
            <a:avLst/>
          </a:prstGeom>
          <a:noFill/>
        </p:spPr>
        <p:txBody>
          <a:bodyPr wrap="none" rtlCol="0">
            <a:spAutoFit/>
          </a:bodyPr>
          <a:lstStyle/>
          <a:p>
            <a:pPr algn="ctr"/>
            <a:r>
              <a:rPr lang="en-US" altLang="zh-CN" sz="3600" b="1" dirty="0">
                <a:solidFill>
                  <a:srgbClr val="00B1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的透视投影</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14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a:t>
            </a:r>
          </a:p>
        </p:txBody>
      </p:sp>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a:t>
            </a:r>
            <a:r>
              <a:rPr lang="en-US" altLang="zh-CN" sz="1800" dirty="0"/>
              <a:t>(COP)/</a:t>
            </a:r>
            <a:r>
              <a:rPr lang="zh-CN" altLang="en-US" sz="1800" dirty="0"/>
              <a:t>透镜模型中的焦点在</a:t>
            </a:r>
            <a:endParaRPr lang="en-US" altLang="zh-CN" sz="1800" dirty="0"/>
          </a:p>
          <a:p>
            <a:pPr marL="457200" lvl="1" indent="0">
              <a:buClr>
                <a:schemeClr val="tx1"/>
              </a:buClr>
              <a:buNone/>
            </a:pPr>
            <a:r>
              <a:rPr lang="en-US" altLang="zh-CN" sz="1800" dirty="0"/>
              <a:t>   </a:t>
            </a:r>
            <a:r>
              <a:rPr lang="zh-CN" altLang="en-US" sz="1800" dirty="0"/>
              <a:t>有限远位置</a:t>
            </a:r>
            <a:endParaRPr lang="en-US" altLang="zh-CN" sz="1800" dirty="0"/>
          </a:p>
          <a:p>
            <a:pPr lvl="1">
              <a:buClr>
                <a:schemeClr val="tx1"/>
              </a:buClr>
            </a:pPr>
            <a:r>
              <a:rPr lang="zh-CN" altLang="en-US" sz="1800" dirty="0"/>
              <a:t>透视变换是保直线的，但不是仿射变换</a:t>
            </a:r>
            <a:endParaRPr lang="en-US" altLang="zh-CN" sz="1800" dirty="0"/>
          </a:p>
          <a:p>
            <a:pPr marL="457200" lvl="1" indent="0">
              <a:buClr>
                <a:schemeClr val="tx1"/>
              </a:buClr>
              <a:buNone/>
            </a:pPr>
            <a:endParaRPr lang="en-US" altLang="zh-CN" sz="1800" dirty="0"/>
          </a:p>
          <a:p>
            <a:pPr lvl="1">
              <a:buClr>
                <a:schemeClr val="tx1"/>
              </a:buClr>
            </a:pPr>
            <a:endParaRPr lang="en-US" altLang="zh-CN" sz="2400" dirty="0"/>
          </a:p>
          <a:p>
            <a:endParaRPr lang="en-US" altLang="zh-CN" sz="2400" dirty="0"/>
          </a:p>
          <a:p>
            <a:pPr lvl="1"/>
            <a:endParaRPr lang="en-US" altLang="zh-CN" sz="1600" dirty="0"/>
          </a:p>
          <a:p>
            <a:pPr marL="0" indent="0">
              <a:buNone/>
            </a:pPr>
            <a:endParaRPr lang="en-US" altLang="zh-CN" sz="2400" dirty="0"/>
          </a:p>
          <a:p>
            <a:r>
              <a:rPr lang="zh-CN" altLang="en-US" sz="2400" dirty="0"/>
              <a:t>透视投影的类型：</a:t>
            </a:r>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pic>
        <p:nvPicPr>
          <p:cNvPr id="10" name="图片 9"/>
          <p:cNvPicPr>
            <a:picLocks noChangeAspect="1"/>
          </p:cNvPicPr>
          <p:nvPr/>
        </p:nvPicPr>
        <p:blipFill>
          <a:blip r:embed="rId2"/>
          <a:stretch>
            <a:fillRect/>
          </a:stretch>
        </p:blipFill>
        <p:spPr>
          <a:xfrm>
            <a:off x="2238272" y="5094846"/>
            <a:ext cx="3059720" cy="1618055"/>
          </a:xfrm>
          <a:prstGeom prst="rect">
            <a:avLst/>
          </a:prstGeom>
        </p:spPr>
      </p:pic>
      <p:pic>
        <p:nvPicPr>
          <p:cNvPr id="5" name="图片 4"/>
          <p:cNvPicPr>
            <a:picLocks noChangeAspect="1"/>
          </p:cNvPicPr>
          <p:nvPr/>
        </p:nvPicPr>
        <p:blipFill>
          <a:blip r:embed="rId3"/>
          <a:stretch>
            <a:fillRect/>
          </a:stretch>
        </p:blipFill>
        <p:spPr>
          <a:xfrm>
            <a:off x="1476193" y="2851504"/>
            <a:ext cx="3658513" cy="1517697"/>
          </a:xfrm>
          <a:prstGeom prst="rect">
            <a:avLst/>
          </a:prstGeom>
        </p:spPr>
      </p:pic>
      <p:pic>
        <p:nvPicPr>
          <p:cNvPr id="7" name="图片 6"/>
          <p:cNvPicPr>
            <a:picLocks noChangeAspect="1"/>
          </p:cNvPicPr>
          <p:nvPr/>
        </p:nvPicPr>
        <p:blipFill>
          <a:blip r:embed="rId4"/>
          <a:stretch>
            <a:fillRect/>
          </a:stretch>
        </p:blipFill>
        <p:spPr>
          <a:xfrm>
            <a:off x="5943578" y="666510"/>
            <a:ext cx="2653414" cy="2002455"/>
          </a:xfrm>
          <a:prstGeom prst="rect">
            <a:avLst/>
          </a:prstGeom>
        </p:spPr>
      </p:pic>
      <p:pic>
        <p:nvPicPr>
          <p:cNvPr id="8" name="图片 7"/>
          <p:cNvPicPr>
            <a:picLocks noChangeAspect="1"/>
          </p:cNvPicPr>
          <p:nvPr/>
        </p:nvPicPr>
        <p:blipFill>
          <a:blip r:embed="rId5"/>
          <a:stretch>
            <a:fillRect/>
          </a:stretch>
        </p:blipFill>
        <p:spPr>
          <a:xfrm>
            <a:off x="5924609" y="2668965"/>
            <a:ext cx="2666873" cy="1997507"/>
          </a:xfrm>
          <a:prstGeom prst="rect">
            <a:avLst/>
          </a:prstGeom>
        </p:spPr>
      </p:pic>
      <p:sp>
        <p:nvSpPr>
          <p:cNvPr id="11" name="文本框 10"/>
          <p:cNvSpPr txBox="1"/>
          <p:nvPr/>
        </p:nvSpPr>
        <p:spPr>
          <a:xfrm>
            <a:off x="8500143" y="2144224"/>
            <a:ext cx="461665" cy="1002839"/>
          </a:xfrm>
          <a:prstGeom prst="rect">
            <a:avLst/>
          </a:prstGeom>
          <a:noFill/>
        </p:spPr>
        <p:txBody>
          <a:bodyPr vert="eaVert" wrap="none" rtlCol="0">
            <a:spAutoFit/>
          </a:bodyPr>
          <a:lstStyle/>
          <a:p>
            <a:r>
              <a:rPr lang="zh-CN" altLang="en-US" b="1" dirty="0"/>
              <a:t>焦距增大</a:t>
            </a:r>
          </a:p>
        </p:txBody>
      </p:sp>
      <p:sp>
        <p:nvSpPr>
          <p:cNvPr id="12" name="箭头: 下 11"/>
          <p:cNvSpPr/>
          <p:nvPr/>
        </p:nvSpPr>
        <p:spPr>
          <a:xfrm>
            <a:off x="7154350" y="2384317"/>
            <a:ext cx="311679" cy="56929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8786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简单透视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m:t>
                    </m:r>
                    <m:r>
                      <a:rPr lang="en-US" altLang="zh-CN" sz="1800" i="1" dirty="0" smtClean="0">
                        <a:latin typeface="Cambria Math" charset="0"/>
                      </a:rPr>
                      <m:t>𝑑</m:t>
                    </m:r>
                    <m:r>
                      <a:rPr lang="en-US" altLang="zh-CN" sz="1800" i="1" dirty="0" smtClean="0">
                        <a:latin typeface="Cambria Math" charset="0"/>
                      </a:rPr>
                      <m:t>, </m:t>
                    </m:r>
                    <m:r>
                      <a:rPr lang="en-US" altLang="zh-CN" sz="1800" i="1" dirty="0" smtClean="0">
                        <a:latin typeface="Cambria Math" charset="0"/>
                      </a:rPr>
                      <m:t>𝑑</m:t>
                    </m:r>
                    <m:r>
                      <a:rPr lang="en-US" altLang="zh-CN" sz="1800" i="1" dirty="0" smtClean="0">
                        <a:latin typeface="Cambria Math" charset="0"/>
                      </a:rPr>
                      <m:t>&lt;0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14" name="图片 13"/>
          <p:cNvPicPr>
            <a:picLocks noChangeAspect="1"/>
          </p:cNvPicPr>
          <p:nvPr/>
        </p:nvPicPr>
        <p:blipFill>
          <a:blip r:embed="rId4"/>
          <a:stretch>
            <a:fillRect/>
          </a:stretch>
        </p:blipFill>
        <p:spPr>
          <a:xfrm>
            <a:off x="1592948" y="5010661"/>
            <a:ext cx="1284362" cy="1679578"/>
          </a:xfrm>
          <a:prstGeom prst="rect">
            <a:avLst/>
          </a:prstGeom>
        </p:spPr>
      </p:pic>
      <p:pic>
        <p:nvPicPr>
          <p:cNvPr id="15" name="图片 14"/>
          <p:cNvPicPr>
            <a:picLocks noChangeAspect="1"/>
          </p:cNvPicPr>
          <p:nvPr/>
        </p:nvPicPr>
        <p:blipFill>
          <a:blip r:embed="rId5"/>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p>
        </p:txBody>
      </p:sp>
    </p:spTree>
    <p:extLst>
      <p:ext uri="{BB962C8B-B14F-4D97-AF65-F5344CB8AC3E}">
        <p14:creationId xmlns:p14="http://schemas.microsoft.com/office/powerpoint/2010/main" val="50299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1458776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charset="0"/>
                      </a:rPr>
                      <m:t>𝑤</m:t>
                    </m:r>
                    <m:r>
                      <a:rPr lang="en-US" altLang="zh-CN" sz="2400" i="1" dirty="0" smtClean="0">
                        <a:latin typeface="Cambria Math"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的点，这就是透视除法</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54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pic>
        <p:nvPicPr>
          <p:cNvPr id="6" name="图片 5"/>
          <p:cNvPicPr>
            <a:picLocks noChangeAspect="1"/>
          </p:cNvPicPr>
          <p:nvPr/>
        </p:nvPicPr>
        <p:blipFill>
          <a:blip r:embed="rId3"/>
          <a:stretch>
            <a:fillRect/>
          </a:stretch>
        </p:blipFill>
        <p:spPr>
          <a:xfrm>
            <a:off x="746159" y="2615033"/>
            <a:ext cx="7940701" cy="963533"/>
          </a:xfrm>
          <a:prstGeom prst="rect">
            <a:avLst/>
          </a:prstGeom>
        </p:spPr>
      </p:pic>
      <p:pic>
        <p:nvPicPr>
          <p:cNvPr id="8" name="图片 7"/>
          <p:cNvPicPr>
            <a:picLocks noChangeAspect="1"/>
          </p:cNvPicPr>
          <p:nvPr/>
        </p:nvPicPr>
        <p:blipFill>
          <a:blip r:embed="rId4"/>
          <a:stretch>
            <a:fillRect/>
          </a:stretch>
        </p:blipFill>
        <p:spPr>
          <a:xfrm>
            <a:off x="1561941" y="4046957"/>
            <a:ext cx="2095658" cy="2280860"/>
          </a:xfrm>
          <a:prstGeom prst="rect">
            <a:avLst/>
          </a:prstGeom>
        </p:spPr>
      </p:pic>
      <p:pic>
        <p:nvPicPr>
          <p:cNvPr id="9" name="图片 8"/>
          <p:cNvPicPr>
            <a:picLocks noChangeAspect="1"/>
          </p:cNvPicPr>
          <p:nvPr/>
        </p:nvPicPr>
        <p:blipFill>
          <a:blip r:embed="rId5"/>
          <a:stretch>
            <a:fillRect/>
          </a:stretch>
        </p:blipFill>
        <p:spPr>
          <a:xfrm>
            <a:off x="5395078" y="3969498"/>
            <a:ext cx="2274450" cy="2435778"/>
          </a:xfrm>
          <a:prstGeom prst="rect">
            <a:avLst/>
          </a:prstGeom>
        </p:spPr>
      </p:pic>
      <p:sp>
        <p:nvSpPr>
          <p:cNvPr id="10" name="箭头: 右 9"/>
          <p:cNvSpPr/>
          <p:nvPr/>
        </p:nvSpPr>
        <p:spPr>
          <a:xfrm>
            <a:off x="4241837" y="4912664"/>
            <a:ext cx="614837" cy="549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50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390127" y="3533666"/>
            <a:ext cx="5219828" cy="3141771"/>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的透视投影</a:t>
            </a:r>
          </a:p>
        </p:txBody>
      </p:sp>
      <p:sp>
        <p:nvSpPr>
          <p:cNvPr id="3" name="内容占位符 2"/>
          <p:cNvSpPr>
            <a:spLocks noGrp="1"/>
          </p:cNvSpPr>
          <p:nvPr>
            <p:ph idx="1"/>
          </p:nvPr>
        </p:nvSpPr>
        <p:spPr/>
        <p:txBody>
          <a:bodyPr>
            <a:normAutofit/>
          </a:bodyPr>
          <a:lstStyle/>
          <a:p>
            <a:r>
              <a:rPr lang="zh-CN" altLang="en-US" dirty="0"/>
              <a:t>可视范围</a:t>
            </a:r>
            <a:endParaRPr lang="en-US" altLang="zh-CN" sz="2400" dirty="0"/>
          </a:p>
          <a:p>
            <a:pPr lvl="1">
              <a:buClr>
                <a:schemeClr val="tx1"/>
              </a:buClr>
            </a:pPr>
            <a:r>
              <a:rPr lang="zh-CN" altLang="en-US" sz="1800" dirty="0"/>
              <a:t>只有位于视角内的对象才会出</a:t>
            </a:r>
          </a:p>
          <a:p>
            <a:pPr marL="457200" lvl="1" indent="0">
              <a:buClr>
                <a:schemeClr val="tx1"/>
              </a:buClr>
              <a:buNone/>
            </a:pPr>
            <a:r>
              <a:rPr lang="zh-CN" altLang="en-US" sz="1800" dirty="0"/>
              <a:t>   现在视图中</a:t>
            </a:r>
            <a:endParaRPr lang="en-US" altLang="zh-CN" dirty="0"/>
          </a:p>
          <a:p>
            <a:endParaRPr lang="en-US" altLang="zh-CN" sz="3000" dirty="0"/>
          </a:p>
          <a:p>
            <a:r>
              <a:rPr lang="zh-CN" altLang="en-US" dirty="0"/>
              <a:t>视见体</a:t>
            </a:r>
            <a:endParaRPr lang="en-US" altLang="zh-CN" dirty="0"/>
          </a:p>
          <a:p>
            <a:pPr lvl="1">
              <a:buClr>
                <a:schemeClr val="tx1"/>
              </a:buClr>
            </a:pPr>
            <a:r>
              <a:rPr lang="zh-CN" altLang="en-US" sz="1800" dirty="0"/>
              <a:t>若胶卷是矩形的，那么由视角张成</a:t>
            </a:r>
            <a:endParaRPr lang="en-US" altLang="zh-CN" sz="1800" dirty="0"/>
          </a:p>
          <a:p>
            <a:pPr marL="457200" lvl="1" indent="0">
              <a:buClr>
                <a:schemeClr val="tx1"/>
              </a:buClr>
              <a:buNone/>
            </a:pPr>
            <a:r>
              <a:rPr lang="zh-CN" altLang="en-US" sz="1800" dirty="0"/>
              <a:t>    一个半无穷的棱台，这称为视见体</a:t>
            </a:r>
          </a:p>
          <a:p>
            <a:pPr lvl="1">
              <a:buClr>
                <a:schemeClr val="tx1"/>
              </a:buClr>
            </a:pPr>
            <a:r>
              <a:rPr lang="zh-CN" altLang="en-US" sz="1800" dirty="0"/>
              <a:t>其顶点就是</a:t>
            </a:r>
            <a:r>
              <a:rPr lang="en-US" altLang="zh-CN" sz="1800" dirty="0"/>
              <a:t>COP</a:t>
            </a:r>
          </a:p>
          <a:p>
            <a:pPr lvl="1">
              <a:buClr>
                <a:schemeClr val="tx1"/>
              </a:buClr>
            </a:pPr>
            <a:r>
              <a:rPr lang="zh-CN" altLang="en-US" sz="1800" dirty="0"/>
              <a:t>但实际的视景体通常有前后裁剪面</a:t>
            </a:r>
          </a:p>
          <a:p>
            <a:pPr lvl="1">
              <a:buClr>
                <a:schemeClr val="tx1"/>
              </a:buClr>
            </a:pPr>
            <a:r>
              <a:rPr lang="zh-CN" altLang="en-US" sz="1800" dirty="0"/>
              <a:t>不在视景体内的物体被裁剪掉</a:t>
            </a:r>
            <a:endParaRPr lang="en-US" altLang="zh-CN" dirty="0"/>
          </a:p>
          <a:p>
            <a:pPr lvl="1">
              <a:buClr>
                <a:schemeClr val="tx1"/>
              </a:buClr>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pic>
        <p:nvPicPr>
          <p:cNvPr id="5" name="图片 4"/>
          <p:cNvPicPr>
            <a:picLocks noChangeAspect="1"/>
          </p:cNvPicPr>
          <p:nvPr/>
        </p:nvPicPr>
        <p:blipFill>
          <a:blip r:embed="rId3"/>
          <a:stretch>
            <a:fillRect/>
          </a:stretch>
        </p:blipFill>
        <p:spPr>
          <a:xfrm>
            <a:off x="5379883" y="628650"/>
            <a:ext cx="3230072" cy="2877273"/>
          </a:xfrm>
          <a:prstGeom prst="rect">
            <a:avLst/>
          </a:prstGeom>
        </p:spPr>
      </p:pic>
    </p:spTree>
    <p:extLst>
      <p:ext uri="{BB962C8B-B14F-4D97-AF65-F5344CB8AC3E}">
        <p14:creationId xmlns:p14="http://schemas.microsoft.com/office/powerpoint/2010/main" val="317154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368921" y="905208"/>
            <a:ext cx="4775079" cy="2567054"/>
          </a:xfrm>
          <a:prstGeom prst="rect">
            <a:avLst/>
          </a:prstGeom>
        </p:spPr>
      </p:pic>
      <p:pic>
        <p:nvPicPr>
          <p:cNvPr id="8" name="图片 7"/>
          <p:cNvPicPr>
            <a:picLocks noChangeAspect="1"/>
          </p:cNvPicPr>
          <p:nvPr/>
        </p:nvPicPr>
        <p:blipFill>
          <a:blip r:embed="rId3"/>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的透视投影函数</a:t>
            </a:r>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5" name="矩形 4"/>
          <p:cNvSpPr/>
          <p:nvPr/>
        </p:nvSpPr>
        <p:spPr>
          <a:xfrm>
            <a:off x="764751" y="1938726"/>
            <a:ext cx="3690518"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49" y="4941842"/>
            <a:ext cx="369051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p>
          <a:p>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p>
          <a:p>
            <a:r>
              <a:rPr lang="en-US" altLang="zh-CN" b="1" dirty="0">
                <a:latin typeface="ZztexMono-Regular"/>
              </a:rPr>
              <a:t>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Tree>
    <p:extLst>
      <p:ext uri="{BB962C8B-B14F-4D97-AF65-F5344CB8AC3E}">
        <p14:creationId xmlns:p14="http://schemas.microsoft.com/office/powerpoint/2010/main" val="3140251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162842" y="1506818"/>
            <a:ext cx="2460224" cy="2005651"/>
          </a:xfrm>
          <a:prstGeom prst="rect">
            <a:avLst/>
          </a:prstGeom>
        </p:spPr>
      </p:pic>
      <p:sp>
        <p:nvSpPr>
          <p:cNvPr id="2" name="标题 1"/>
          <p:cNvSpPr>
            <a:spLocks noGrp="1"/>
          </p:cNvSpPr>
          <p:nvPr>
            <p:ph type="title"/>
          </p:nvPr>
        </p:nvSpPr>
        <p:spPr/>
        <p:txBody>
          <a:bodyPr/>
          <a:lstStyle/>
          <a:p>
            <a:r>
              <a:rPr lang="zh-CN" altLang="en-US" dirty="0"/>
              <a:t>透视规范化</a:t>
            </a:r>
          </a:p>
        </p:txBody>
      </p:sp>
      <p:sp>
        <p:nvSpPr>
          <p:cNvPr id="3" name="内容占位符 2"/>
          <p:cNvSpPr>
            <a:spLocks noGrp="1"/>
          </p:cNvSpPr>
          <p:nvPr>
            <p:ph idx="1"/>
          </p:nvPr>
        </p:nvSpPr>
        <p:spPr/>
        <p:txBody>
          <a:bodyPr/>
          <a:lstStyle/>
          <a:p>
            <a:r>
              <a:rPr lang="zh-CN" altLang="en-US" dirty="0"/>
              <a:t>导出透视规范化矩阵：</a:t>
            </a:r>
            <a:endParaRPr lang="en-US" altLang="zh-CN" sz="12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pic>
        <p:nvPicPr>
          <p:cNvPr id="10" name="图片 9"/>
          <p:cNvPicPr>
            <a:picLocks noChangeAspect="1"/>
          </p:cNvPicPr>
          <p:nvPr/>
        </p:nvPicPr>
        <p:blipFill>
          <a:blip r:embed="rId3"/>
          <a:stretch>
            <a:fillRect/>
          </a:stretch>
        </p:blipFill>
        <p:spPr>
          <a:xfrm>
            <a:off x="5848548" y="3846920"/>
            <a:ext cx="1774518" cy="1027317"/>
          </a:xfrm>
          <a:prstGeom prst="rect">
            <a:avLst/>
          </a:prstGeom>
        </p:spPr>
      </p:pic>
      <p:pic>
        <p:nvPicPr>
          <p:cNvPr id="11" name="图片 10"/>
          <p:cNvPicPr>
            <a:picLocks noChangeAspect="1"/>
          </p:cNvPicPr>
          <p:nvPr/>
        </p:nvPicPr>
        <p:blipFill>
          <a:blip r:embed="rId4"/>
          <a:stretch>
            <a:fillRect/>
          </a:stretch>
        </p:blipFill>
        <p:spPr>
          <a:xfrm>
            <a:off x="7851086" y="3705239"/>
            <a:ext cx="1174463" cy="1284131"/>
          </a:xfrm>
          <a:prstGeom prst="rect">
            <a:avLst/>
          </a:prstGeom>
        </p:spPr>
      </p:pic>
      <p:grpSp>
        <p:nvGrpSpPr>
          <p:cNvPr id="23" name="组合 22"/>
          <p:cNvGrpSpPr/>
          <p:nvPr/>
        </p:nvGrpSpPr>
        <p:grpSpPr>
          <a:xfrm>
            <a:off x="1048327" y="5290348"/>
            <a:ext cx="1982621" cy="1394346"/>
            <a:chOff x="1492905" y="4961378"/>
            <a:chExt cx="1982621" cy="1394346"/>
          </a:xfrm>
        </p:grpSpPr>
        <p:pic>
          <p:nvPicPr>
            <p:cNvPr id="12" name="图片 11"/>
            <p:cNvPicPr>
              <a:picLocks noChangeAspect="1"/>
            </p:cNvPicPr>
            <p:nvPr/>
          </p:nvPicPr>
          <p:blipFill>
            <a:blip r:embed="rId5"/>
            <a:stretch>
              <a:fillRect/>
            </a:stretch>
          </p:blipFill>
          <p:spPr>
            <a:xfrm>
              <a:off x="1492905" y="4961378"/>
              <a:ext cx="1982621" cy="676800"/>
            </a:xfrm>
            <a:prstGeom prst="rect">
              <a:avLst/>
            </a:prstGeom>
          </p:spPr>
        </p:pic>
        <p:pic>
          <p:nvPicPr>
            <p:cNvPr id="13" name="图片 12"/>
            <p:cNvPicPr>
              <a:picLocks noChangeAspect="1"/>
            </p:cNvPicPr>
            <p:nvPr/>
          </p:nvPicPr>
          <p:blipFill>
            <a:blip r:embed="rId6"/>
            <a:stretch>
              <a:fillRect/>
            </a:stretch>
          </p:blipFill>
          <p:spPr>
            <a:xfrm>
              <a:off x="1492905" y="5680686"/>
              <a:ext cx="1962087" cy="675038"/>
            </a:xfrm>
            <a:prstGeom prst="rect">
              <a:avLst/>
            </a:prstGeom>
          </p:spPr>
        </p:pic>
      </p:grpSp>
      <p:grpSp>
        <p:nvGrpSpPr>
          <p:cNvPr id="22" name="组合 21"/>
          <p:cNvGrpSpPr/>
          <p:nvPr/>
        </p:nvGrpSpPr>
        <p:grpSpPr>
          <a:xfrm>
            <a:off x="825098" y="3599722"/>
            <a:ext cx="4774477" cy="1429743"/>
            <a:chOff x="565288" y="3342928"/>
            <a:chExt cx="4950338" cy="1482406"/>
          </a:xfrm>
        </p:grpSpPr>
        <p:pic>
          <p:nvPicPr>
            <p:cNvPr id="7" name="图片 6"/>
            <p:cNvPicPr>
              <a:picLocks noChangeAspect="1"/>
            </p:cNvPicPr>
            <p:nvPr/>
          </p:nvPicPr>
          <p:blipFill>
            <a:blip r:embed="rId7"/>
            <a:stretch>
              <a:fillRect/>
            </a:stretch>
          </p:blipFill>
          <p:spPr>
            <a:xfrm>
              <a:off x="565288" y="3342928"/>
              <a:ext cx="4950338" cy="1482406"/>
            </a:xfrm>
            <a:prstGeom prst="rect">
              <a:avLst/>
            </a:prstGeom>
          </p:spPr>
        </p:pic>
        <p:pic>
          <p:nvPicPr>
            <p:cNvPr id="18" name="图片 17"/>
            <p:cNvPicPr>
              <a:picLocks noChangeAspect="1"/>
            </p:cNvPicPr>
            <p:nvPr/>
          </p:nvPicPr>
          <p:blipFill>
            <a:blip r:embed="rId8"/>
            <a:stretch>
              <a:fillRect/>
            </a:stretch>
          </p:blipFill>
          <p:spPr>
            <a:xfrm>
              <a:off x="4546508" y="3460160"/>
              <a:ext cx="97792" cy="97478"/>
            </a:xfrm>
            <a:prstGeom prst="rect">
              <a:avLst/>
            </a:prstGeom>
          </p:spPr>
        </p:pic>
        <p:pic>
          <p:nvPicPr>
            <p:cNvPr id="19" name="图片 18"/>
            <p:cNvPicPr>
              <a:picLocks noChangeAspect="1"/>
            </p:cNvPicPr>
            <p:nvPr/>
          </p:nvPicPr>
          <p:blipFill>
            <a:blip r:embed="rId8"/>
            <a:stretch>
              <a:fillRect/>
            </a:stretch>
          </p:blipFill>
          <p:spPr>
            <a:xfrm>
              <a:off x="4497612" y="4628267"/>
              <a:ext cx="97792" cy="97478"/>
            </a:xfrm>
            <a:prstGeom prst="rect">
              <a:avLst/>
            </a:prstGeom>
          </p:spPr>
        </p:pic>
        <p:pic>
          <p:nvPicPr>
            <p:cNvPr id="20" name="图片 19"/>
            <p:cNvPicPr>
              <a:picLocks noChangeAspect="1"/>
            </p:cNvPicPr>
            <p:nvPr/>
          </p:nvPicPr>
          <p:blipFill>
            <a:blip r:embed="rId8"/>
            <a:stretch>
              <a:fillRect/>
            </a:stretch>
          </p:blipFill>
          <p:spPr>
            <a:xfrm>
              <a:off x="5238875" y="4034332"/>
              <a:ext cx="97792" cy="97478"/>
            </a:xfrm>
            <a:prstGeom prst="rect">
              <a:avLst/>
            </a:prstGeom>
          </p:spPr>
        </p:pic>
        <p:pic>
          <p:nvPicPr>
            <p:cNvPr id="21" name="图片 20"/>
            <p:cNvPicPr>
              <a:picLocks noChangeAspect="1"/>
            </p:cNvPicPr>
            <p:nvPr/>
          </p:nvPicPr>
          <p:blipFill>
            <a:blip r:embed="rId8"/>
            <a:stretch>
              <a:fillRect/>
            </a:stretch>
          </p:blipFill>
          <p:spPr>
            <a:xfrm>
              <a:off x="3763618" y="4041307"/>
              <a:ext cx="97792" cy="97478"/>
            </a:xfrm>
            <a:prstGeom prst="rect">
              <a:avLst/>
            </a:prstGeom>
          </p:spPr>
        </p:pic>
      </p:grpSp>
      <p:sp>
        <p:nvSpPr>
          <p:cNvPr id="24" name="Rectangle 23"/>
          <p:cNvSpPr/>
          <p:nvPr/>
        </p:nvSpPr>
        <p:spPr>
          <a:xfrm>
            <a:off x="6966208" y="4398379"/>
            <a:ext cx="568919" cy="23726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10563" y="5322470"/>
            <a:ext cx="2158582" cy="138576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072289" y="2622732"/>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𝑥</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72289" y="2622732"/>
                <a:ext cx="958659" cy="369332"/>
              </a:xfrm>
              <a:prstGeom prst="rect">
                <a:avLst/>
              </a:prstGeom>
              <a:blipFill rotWithShape="0">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72289" y="2980307"/>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𝑦</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072289" y="2980307"/>
                <a:ext cx="958659" cy="369332"/>
              </a:xfrm>
              <a:prstGeom prst="rect">
                <a:avLst/>
              </a:prstGeom>
              <a:blipFill rotWithShape="0">
                <a:blip r:embed="rId11"/>
                <a:stretch>
                  <a:fillRect b="-6667"/>
                </a:stretch>
              </a:blipFill>
            </p:spPr>
            <p:txBody>
              <a:bodyPr/>
              <a:lstStyle/>
              <a:p>
                <a:r>
                  <a:rPr lang="en-US">
                    <a:noFill/>
                  </a:rPr>
                  <a:t> </a:t>
                </a:r>
              </a:p>
            </p:txBody>
          </p:sp>
        </mc:Fallback>
      </mc:AlternateContent>
      <p:sp>
        <p:nvSpPr>
          <p:cNvPr id="9" name="TextBox 8"/>
          <p:cNvSpPr txBox="1"/>
          <p:nvPr/>
        </p:nvSpPr>
        <p:spPr>
          <a:xfrm>
            <a:off x="1318135" y="2988042"/>
            <a:ext cx="184731" cy="338554"/>
          </a:xfrm>
          <a:prstGeom prst="rect">
            <a:avLst/>
          </a:prstGeom>
          <a:noFill/>
        </p:spPr>
        <p:txBody>
          <a:bodyPr wrap="none" rtlCol="0">
            <a:spAutoFit/>
          </a:bodyPr>
          <a:lstStyle/>
          <a:p>
            <a:endParaRPr lang="en-US" sz="1600" dirty="0"/>
          </a:p>
        </p:txBody>
      </p:sp>
      <p:sp>
        <p:nvSpPr>
          <p:cNvPr id="28" name="Left-Right Arrow 27"/>
          <p:cNvSpPr/>
          <p:nvPr/>
        </p:nvSpPr>
        <p:spPr>
          <a:xfrm>
            <a:off x="3306726" y="5539563"/>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2"/>
          <a:stretch>
            <a:fillRect/>
          </a:stretch>
        </p:blipFill>
        <p:spPr>
          <a:xfrm>
            <a:off x="3909807" y="6177590"/>
            <a:ext cx="558800" cy="292100"/>
          </a:xfrm>
          <a:prstGeom prst="rect">
            <a:avLst/>
          </a:prstGeom>
        </p:spPr>
      </p:pic>
      <p:pic>
        <p:nvPicPr>
          <p:cNvPr id="36" name="Picture 35"/>
          <p:cNvPicPr>
            <a:picLocks noChangeAspect="1"/>
          </p:cNvPicPr>
          <p:nvPr/>
        </p:nvPicPr>
        <p:blipFill>
          <a:blip r:embed="rId13"/>
          <a:stretch>
            <a:fillRect/>
          </a:stretch>
        </p:blipFill>
        <p:spPr>
          <a:xfrm>
            <a:off x="3949529" y="5495398"/>
            <a:ext cx="609600" cy="266700"/>
          </a:xfrm>
          <a:prstGeom prst="rect">
            <a:avLst/>
          </a:prstGeom>
        </p:spPr>
      </p:pic>
      <p:sp>
        <p:nvSpPr>
          <p:cNvPr id="37" name="Left-Right Arrow 36"/>
          <p:cNvSpPr/>
          <p:nvPr/>
        </p:nvSpPr>
        <p:spPr>
          <a:xfrm>
            <a:off x="3306606" y="6292047"/>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192540" y="5773183"/>
            <a:ext cx="350920" cy="472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1022097" y="1919305"/>
                <a:ext cx="3776996" cy="584775"/>
              </a:xfrm>
              <a:prstGeom prst="rect">
                <a:avLst/>
              </a:prstGeom>
              <a:noFill/>
            </p:spPr>
            <p:txBody>
              <a:bodyPr wrap="none" rtlCol="0">
                <a:spAutoFit/>
              </a:bodyPr>
              <a:lstStyle/>
              <a:p>
                <a:r>
                  <a:rPr lang="zh-CN" altLang="en-US" sz="1600" dirty="0"/>
                  <a:t>给定由下面</a:t>
                </a:r>
                <a:r>
                  <a:rPr lang="en-US" altLang="zh-CN" sz="1600" dirty="0"/>
                  <a:t>4</a:t>
                </a:r>
                <a:r>
                  <a:rPr lang="zh-CN" altLang="en-US" sz="1600" dirty="0"/>
                  <a:t>个平面构成的半无穷棱锥：</a:t>
                </a:r>
                <a:endParaRPr lang="en-US" altLang="zh-CN" sz="1600" dirty="0"/>
              </a:p>
              <a:p>
                <a:r>
                  <a:rPr lang="zh-CN" altLang="en-US" sz="1600" dirty="0"/>
                  <a:t>（侧面与投影平面夹角 </a:t>
                </a:r>
                <a:r>
                  <a:rPr lang="en-US" altLang="zh-CN" sz="1600" dirty="0"/>
                  <a:t>=</a:t>
                </a:r>
                <a:r>
                  <a:rPr lang="zh-CN" altLang="en-US" sz="1600" dirty="0"/>
                  <a:t> </a:t>
                </a:r>
                <a:r>
                  <a:rPr lang="en-US" altLang="zh-CN" sz="1600" dirty="0"/>
                  <a:t>45</a:t>
                </a:r>
                <a14:m>
                  <m:oMath xmlns:m="http://schemas.openxmlformats.org/officeDocument/2006/math">
                    <m:r>
                      <a:rPr lang="it-IT" altLang="zh-CN" sz="1600" i="1">
                        <a:latin typeface="Cambria Math" charset="0"/>
                        <a:ea typeface="Cambria Math" charset="0"/>
                        <a:cs typeface="Cambria Math" charset="0"/>
                      </a:rPr>
                      <m:t>°</m:t>
                    </m:r>
                    <m:r>
                      <a:rPr lang="zh-CN" altLang="en-US" sz="1600" i="1">
                        <a:latin typeface="Cambria Math" charset="0"/>
                        <a:ea typeface="Cambria Math" charset="0"/>
                        <a:cs typeface="Cambria Math" charset="0"/>
                      </a:rPr>
                      <m:t>）</m:t>
                    </m:r>
                  </m:oMath>
                </a14:m>
                <a:endParaRPr 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22097" y="1919305"/>
                <a:ext cx="3776996" cy="584775"/>
              </a:xfrm>
              <a:prstGeom prst="rect">
                <a:avLst/>
              </a:prstGeom>
              <a:blipFill rotWithShape="0">
                <a:blip r:embed="rId14"/>
                <a:stretch>
                  <a:fillRect l="-969" t="-5208" b="-1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232F8B-EA90-3E47-806E-6A3332C3459D}"/>
                  </a:ext>
                </a:extLst>
              </p:cNvPr>
              <p:cNvSpPr txBox="1"/>
              <p:nvPr/>
            </p:nvSpPr>
            <p:spPr>
              <a:xfrm>
                <a:off x="6042579" y="6063656"/>
                <a:ext cx="2046008"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near</m:t>
                          </m:r>
                        </m:num>
                        <m:den>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5" name="TextBox 4">
                <a:extLst>
                  <a:ext uri="{FF2B5EF4-FFF2-40B4-BE49-F238E27FC236}">
                    <a16:creationId xmlns:a16="http://schemas.microsoft.com/office/drawing/2014/main" id="{14232F8B-EA90-3E47-806E-6A3332C3459D}"/>
                  </a:ext>
                </a:extLst>
              </p:cNvPr>
              <p:cNvSpPr txBox="1">
                <a:spLocks noRot="1" noChangeAspect="1" noMove="1" noResize="1" noEditPoints="1" noAdjustHandles="1" noChangeArrowheads="1" noChangeShapeType="1" noTextEdit="1"/>
              </p:cNvSpPr>
              <p:nvPr/>
            </p:nvSpPr>
            <p:spPr>
              <a:xfrm>
                <a:off x="6042579" y="6063656"/>
                <a:ext cx="2046008" cy="526554"/>
              </a:xfrm>
              <a:prstGeom prst="rect">
                <a:avLst/>
              </a:prstGeom>
              <a:blipFill>
                <a:blip r:embed="rId15"/>
                <a:stretch>
                  <a:fillRect l="-3704" r="-617"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1003523-360E-EB4C-A1BB-12732C933BE0}"/>
                  </a:ext>
                </a:extLst>
              </p:cNvPr>
              <p:cNvSpPr/>
              <p:nvPr/>
            </p:nvSpPr>
            <p:spPr>
              <a:xfrm>
                <a:off x="6001525" y="5351168"/>
                <a:ext cx="1987275" cy="618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m:rPr>
                              <m:sty m:val="p"/>
                            </m:rPr>
                            <a:rPr lang="en-US" altLang="zh-CN" i="0">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num>
                        <m:den>
                          <m:r>
                            <m:rPr>
                              <m:sty m:val="p"/>
                            </m:rPr>
                            <a:rPr lang="en-US" altLang="zh-CN" i="1">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15" name="Rectangle 14">
                <a:extLst>
                  <a:ext uri="{FF2B5EF4-FFF2-40B4-BE49-F238E27FC236}">
                    <a16:creationId xmlns:a16="http://schemas.microsoft.com/office/drawing/2014/main" id="{61003523-360E-EB4C-A1BB-12732C933BE0}"/>
                  </a:ext>
                </a:extLst>
              </p:cNvPr>
              <p:cNvSpPr>
                <a:spLocks noRot="1" noChangeAspect="1" noMove="1" noResize="1" noEditPoints="1" noAdjustHandles="1" noChangeArrowheads="1" noChangeShapeType="1" noTextEdit="1"/>
              </p:cNvSpPr>
              <p:nvPr/>
            </p:nvSpPr>
            <p:spPr>
              <a:xfrm>
                <a:off x="6001525" y="5351168"/>
                <a:ext cx="1987275" cy="618887"/>
              </a:xfrm>
              <a:prstGeom prst="rect">
                <a:avLst/>
              </a:prstGeom>
              <a:blipFill>
                <a:blip r:embed="rId1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3372334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sp>
        <p:nvSpPr>
          <p:cNvPr id="24" name="矩形 23"/>
          <p:cNvSpPr/>
          <p:nvPr/>
        </p:nvSpPr>
        <p:spPr>
          <a:xfrm>
            <a:off x="847302" y="1907578"/>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2"/>
          <a:stretch>
            <a:fillRect/>
          </a:stretch>
        </p:blipFill>
        <p:spPr>
          <a:xfrm>
            <a:off x="4572000" y="1519986"/>
            <a:ext cx="4167667" cy="1764239"/>
          </a:xfrm>
          <a:prstGeom prst="rect">
            <a:avLst/>
          </a:prstGeom>
        </p:spPr>
      </p:pic>
      <p:pic>
        <p:nvPicPr>
          <p:cNvPr id="14" name="图片 5"/>
          <p:cNvPicPr>
            <a:picLocks noChangeAspect="1"/>
          </p:cNvPicPr>
          <p:nvPr/>
        </p:nvPicPr>
        <p:blipFill>
          <a:blip r:embed="rId3"/>
          <a:stretch>
            <a:fillRect/>
          </a:stretch>
        </p:blipFill>
        <p:spPr>
          <a:xfrm>
            <a:off x="5715151" y="3742070"/>
            <a:ext cx="2460224" cy="200565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charset="0"/>
                        <a:ea typeface="Cambria Math" charset="0"/>
                        <a:cs typeface="Cambria Math" charset="0"/>
                      </a:rPr>
                      <m:t>⇒</m:t>
                    </m:r>
                  </m:oMath>
                </a14:m>
                <a:r>
                  <a:rPr lang="zh-CN" altLang="en-US" b="1" dirty="0"/>
                  <a:t> 需要先将棱台变为对称标准的棱台，再做透视归一化变换</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0">
                <a:blip r:embed="rId4"/>
                <a:stretch>
                  <a:fillRect l="-1420" t="-2881" r="-7098" b="-4115"/>
                </a:stretch>
              </a:blipFill>
            </p:spPr>
            <p:txBody>
              <a:bodyPr/>
              <a:lstStyle/>
              <a:p>
                <a:r>
                  <a:rPr 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5"/>
            <a:stretch>
              <a:fillRect/>
            </a:stretch>
          </p:blipFill>
          <p:spPr>
            <a:xfrm>
              <a:off x="565288" y="3342928"/>
              <a:ext cx="4950338" cy="1482406"/>
            </a:xfrm>
            <a:prstGeom prst="rect">
              <a:avLst/>
            </a:prstGeom>
          </p:spPr>
        </p:pic>
        <p:pic>
          <p:nvPicPr>
            <p:cNvPr id="19" name="图片 17"/>
            <p:cNvPicPr>
              <a:picLocks noChangeAspect="1"/>
            </p:cNvPicPr>
            <p:nvPr/>
          </p:nvPicPr>
          <p:blipFill>
            <a:blip r:embed="rId6"/>
            <a:stretch>
              <a:fillRect/>
            </a:stretch>
          </p:blipFill>
          <p:spPr>
            <a:xfrm>
              <a:off x="4546508" y="3460160"/>
              <a:ext cx="97792" cy="97478"/>
            </a:xfrm>
            <a:prstGeom prst="rect">
              <a:avLst/>
            </a:prstGeom>
          </p:spPr>
        </p:pic>
        <p:pic>
          <p:nvPicPr>
            <p:cNvPr id="20" name="图片 18"/>
            <p:cNvPicPr>
              <a:picLocks noChangeAspect="1"/>
            </p:cNvPicPr>
            <p:nvPr/>
          </p:nvPicPr>
          <p:blipFill>
            <a:blip r:embed="rId6"/>
            <a:stretch>
              <a:fillRect/>
            </a:stretch>
          </p:blipFill>
          <p:spPr>
            <a:xfrm>
              <a:off x="4497612" y="4628267"/>
              <a:ext cx="97792" cy="97478"/>
            </a:xfrm>
            <a:prstGeom prst="rect">
              <a:avLst/>
            </a:prstGeom>
          </p:spPr>
        </p:pic>
        <p:pic>
          <p:nvPicPr>
            <p:cNvPr id="21" name="图片 19"/>
            <p:cNvPicPr>
              <a:picLocks noChangeAspect="1"/>
            </p:cNvPicPr>
            <p:nvPr/>
          </p:nvPicPr>
          <p:blipFill>
            <a:blip r:embed="rId6"/>
            <a:stretch>
              <a:fillRect/>
            </a:stretch>
          </p:blipFill>
          <p:spPr>
            <a:xfrm>
              <a:off x="5238875" y="4034332"/>
              <a:ext cx="97792" cy="97478"/>
            </a:xfrm>
            <a:prstGeom prst="rect">
              <a:avLst/>
            </a:prstGeom>
          </p:spPr>
        </p:pic>
        <p:pic>
          <p:nvPicPr>
            <p:cNvPr id="22" name="图片 20"/>
            <p:cNvPicPr>
              <a:picLocks noChangeAspect="1"/>
            </p:cNvPicPr>
            <p:nvPr/>
          </p:nvPicPr>
          <p:blipFill>
            <a:blip r:embed="rId6"/>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149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charset="0"/>
                      </a:rPr>
                      <m:t>𝑥</m:t>
                    </m:r>
                    <m:r>
                      <a:rPr lang="en-US" altLang="zh-CN" i="1">
                        <a:latin typeface="Cambria Math" charset="0"/>
                      </a:rPr>
                      <m:t>=±</m:t>
                    </m:r>
                    <m:r>
                      <a:rPr lang="en-US" altLang="zh-CN" i="1">
                        <a:latin typeface="Cambria Math" charset="0"/>
                        <a:ea typeface="Cambria Math" charset="0"/>
                        <a:cs typeface="Cambria Math" charset="0"/>
                      </a:rPr>
                      <m:t>𝑧</m:t>
                    </m:r>
                  </m:oMath>
                </a14:m>
                <a:r>
                  <a:rPr lang="zh-CN" altLang="en-US" dirty="0">
                    <a:ea typeface="Cambria Math" charset="0"/>
                    <a:cs typeface="Cambria Math" charset="0"/>
                  </a:rPr>
                  <a:t>和</a:t>
                </a:r>
                <a14:m>
                  <m:oMath xmlns:m="http://schemas.openxmlformats.org/officeDocument/2006/math">
                    <m:r>
                      <a:rPr lang="en-US" altLang="zh-CN" b="0" i="1" dirty="0" smtClean="0">
                        <a:latin typeface="Cambria Math" charset="0"/>
                        <a:ea typeface="Cambria Math" charset="0"/>
                        <a:cs typeface="Cambria Math" charset="0"/>
                      </a:rPr>
                      <m:t>𝑦</m:t>
                    </m:r>
                    <m:r>
                      <a:rPr lang="en-US" altLang="zh-CN" i="1">
                        <a:latin typeface="Cambria Math" charset="0"/>
                      </a:rPr>
                      <m:t>=±</m:t>
                    </m:r>
                    <m:r>
                      <a:rPr lang="en-US" altLang="zh-CN" i="1">
                        <a:latin typeface="Cambria Math" charset="0"/>
                        <a:ea typeface="Cambria Math" charset="0"/>
                        <a:cs typeface="Cambria Math"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透视归一化变换</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15" name="图片 14"/>
          <p:cNvPicPr>
            <a:picLocks noChangeAspect="1"/>
          </p:cNvPicPr>
          <p:nvPr/>
        </p:nvPicPr>
        <p:blipFill>
          <a:blip r:embed="rId3"/>
          <a:stretch>
            <a:fillRect/>
          </a:stretch>
        </p:blipFill>
        <p:spPr>
          <a:xfrm>
            <a:off x="1378547" y="2144635"/>
            <a:ext cx="5439846" cy="580969"/>
          </a:xfrm>
          <a:prstGeom prst="rect">
            <a:avLst/>
          </a:prstGeom>
        </p:spPr>
      </p:pic>
      <p:pic>
        <p:nvPicPr>
          <p:cNvPr id="25" name="图片 24"/>
          <p:cNvPicPr>
            <a:picLocks noChangeAspect="1"/>
          </p:cNvPicPr>
          <p:nvPr/>
        </p:nvPicPr>
        <p:blipFill>
          <a:blip r:embed="rId4"/>
          <a:stretch>
            <a:fillRect/>
          </a:stretch>
        </p:blipFill>
        <p:spPr>
          <a:xfrm>
            <a:off x="1342934" y="3278860"/>
            <a:ext cx="5511073" cy="306737"/>
          </a:xfrm>
          <a:prstGeom prst="rect">
            <a:avLst/>
          </a:prstGeom>
        </p:spPr>
      </p:pic>
      <p:pic>
        <p:nvPicPr>
          <p:cNvPr id="26" name="图片 25"/>
          <p:cNvPicPr>
            <a:picLocks noChangeAspect="1"/>
          </p:cNvPicPr>
          <p:nvPr/>
        </p:nvPicPr>
        <p:blipFill>
          <a:blip r:embed="rId5"/>
          <a:stretch>
            <a:fillRect/>
          </a:stretch>
        </p:blipFill>
        <p:spPr>
          <a:xfrm>
            <a:off x="1378547" y="4440070"/>
            <a:ext cx="2137283" cy="1226457"/>
          </a:xfrm>
          <a:prstGeom prst="rect">
            <a:avLst/>
          </a:prstGeom>
        </p:spPr>
      </p:pic>
      <p:pic>
        <p:nvPicPr>
          <p:cNvPr id="27" name="图片 26"/>
          <p:cNvPicPr>
            <a:picLocks noChangeAspect="1"/>
          </p:cNvPicPr>
          <p:nvPr/>
        </p:nvPicPr>
        <p:blipFill>
          <a:blip r:embed="rId6"/>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1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2"/>
          <a:srcRect l="19946"/>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a:srcRect l="8827"/>
          <a:stretch/>
        </p:blipFill>
        <p:spPr>
          <a:xfrm>
            <a:off x="5746859" y="3974137"/>
            <a:ext cx="2835164" cy="1505381"/>
          </a:xfrm>
          <a:prstGeom prst="rect">
            <a:avLst/>
          </a:prstGeom>
        </p:spPr>
      </p:pic>
    </p:spTree>
    <p:extLst>
      <p:ext uri="{BB962C8B-B14F-4D97-AF65-F5344CB8AC3E}">
        <p14:creationId xmlns:p14="http://schemas.microsoft.com/office/powerpoint/2010/main" val="2970400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投影变换总结</a:t>
            </a:r>
          </a:p>
        </p:txBody>
      </p:sp>
      <p:sp>
        <p:nvSpPr>
          <p:cNvPr id="3" name="内容占位符 2"/>
          <p:cNvSpPr>
            <a:spLocks noGrp="1"/>
          </p:cNvSpPr>
          <p:nvPr>
            <p:ph idx="1"/>
          </p:nvPr>
        </p:nvSpPr>
        <p:spPr/>
        <p:txBody>
          <a:bodyPr>
            <a:normAutofit/>
          </a:bodyPr>
          <a:lstStyle/>
          <a:p>
            <a:r>
              <a:rPr lang="zh-CN" altLang="en-US" dirty="0"/>
              <a:t>采用上述变换方式的优势：</a:t>
            </a:r>
            <a:endParaRPr lang="en-US" altLang="zh-CN" dirty="0"/>
          </a:p>
          <a:p>
            <a:pPr lvl="1">
              <a:buClr>
                <a:schemeClr val="tx1"/>
              </a:buClr>
            </a:pPr>
            <a:endParaRPr lang="en-US" altLang="zh-CN" dirty="0"/>
          </a:p>
          <a:p>
            <a:pPr lvl="1">
              <a:buClr>
                <a:schemeClr val="tx1"/>
              </a:buClr>
            </a:pPr>
            <a:r>
              <a:rPr lang="zh-CN" altLang="en-US" sz="2400" dirty="0"/>
              <a:t>规范化使得只需要一个流水线体系就可以进行透视投影和正交投影</a:t>
            </a:r>
          </a:p>
          <a:p>
            <a:pPr lvl="1">
              <a:buClr>
                <a:schemeClr val="tx1"/>
              </a:buClr>
            </a:pPr>
            <a:endParaRPr lang="en-US" altLang="zh-CN" sz="2400" dirty="0"/>
          </a:p>
          <a:p>
            <a:pPr lvl="1">
              <a:buClr>
                <a:schemeClr val="tx1"/>
              </a:buClr>
            </a:pPr>
            <a:r>
              <a:rPr lang="zh-CN" altLang="en-US" sz="2400" dirty="0"/>
              <a:t>尽可能位于四维齐次空间中，以便保持隐藏面消除和明暗处理所需要的三维信息</a:t>
            </a:r>
          </a:p>
          <a:p>
            <a:pPr lvl="1">
              <a:buClr>
                <a:schemeClr val="tx1"/>
              </a:buClr>
            </a:pPr>
            <a:endParaRPr lang="en-US" altLang="zh-CN" sz="2400" dirty="0"/>
          </a:p>
          <a:p>
            <a:pPr lvl="1">
              <a:buClr>
                <a:schemeClr val="tx1"/>
              </a:buClr>
            </a:pPr>
            <a:r>
              <a:rPr lang="zh-CN" altLang="en-US" sz="2400" dirty="0"/>
              <a:t>简化了裁剪的操作</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spTree>
    <p:extLst>
      <p:ext uri="{BB962C8B-B14F-4D97-AF65-F5344CB8AC3E}">
        <p14:creationId xmlns:p14="http://schemas.microsoft.com/office/powerpoint/2010/main" val="2012823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
        <p:nvSpPr>
          <p:cNvPr id="8" name="文本框 7"/>
          <p:cNvSpPr txBox="1"/>
          <p:nvPr/>
        </p:nvSpPr>
        <p:spPr>
          <a:xfrm>
            <a:off x="3329307"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隐藏面消除</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761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隐藏面消除</a:t>
            </a:r>
          </a:p>
        </p:txBody>
      </p:sp>
      <p:sp>
        <p:nvSpPr>
          <p:cNvPr id="3" name="内容占位符 2"/>
          <p:cNvSpPr>
            <a:spLocks noGrp="1"/>
          </p:cNvSpPr>
          <p:nvPr>
            <p:ph idx="1"/>
          </p:nvPr>
        </p:nvSpPr>
        <p:spPr/>
        <p:txBody>
          <a:bodyPr>
            <a:normAutofit lnSpcReduction="10000"/>
          </a:bodyPr>
          <a:lstStyle/>
          <a:p>
            <a:r>
              <a:rPr lang="zh-CN" altLang="en-US" dirty="0"/>
              <a:t>仅绘制那些位于其它面前面的曲面或平面片</a:t>
            </a:r>
            <a:endParaRPr lang="en-US" altLang="zh-CN" sz="2400" dirty="0"/>
          </a:p>
          <a:p>
            <a:endParaRPr lang="en-US" altLang="zh-CN" sz="2400" dirty="0"/>
          </a:p>
          <a:p>
            <a:pPr marL="0" indent="0">
              <a:buNone/>
            </a:pPr>
            <a:endParaRPr lang="en-US" altLang="zh-CN" dirty="0"/>
          </a:p>
          <a:p>
            <a:r>
              <a:rPr lang="en-US" altLang="zh-CN" dirty="0"/>
              <a:t>OpenGL</a:t>
            </a:r>
            <a:r>
              <a:rPr lang="zh-CN" altLang="en-US" dirty="0"/>
              <a:t>采用称为</a:t>
            </a:r>
            <a:endParaRPr lang="en-US" altLang="zh-CN" dirty="0"/>
          </a:p>
          <a:p>
            <a:pPr marL="0" indent="0">
              <a:buNone/>
            </a:pPr>
            <a:r>
              <a:rPr lang="en-US" altLang="zh-CN" dirty="0"/>
              <a:t>   </a:t>
            </a:r>
            <a:r>
              <a:rPr lang="en-US" altLang="zh-CN" dirty="0">
                <a:solidFill>
                  <a:srgbClr val="00B050"/>
                </a:solidFill>
              </a:rPr>
              <a:t>z</a:t>
            </a:r>
            <a:r>
              <a:rPr lang="zh-CN" altLang="en-US" dirty="0">
                <a:solidFill>
                  <a:srgbClr val="00B050"/>
                </a:solidFill>
              </a:rPr>
              <a:t>缓冲区</a:t>
            </a:r>
            <a:r>
              <a:rPr lang="zh-CN" altLang="en-US" dirty="0"/>
              <a:t>的算法进行</a:t>
            </a:r>
            <a:endParaRPr lang="en-US" altLang="zh-CN" dirty="0"/>
          </a:p>
          <a:p>
            <a:pPr marL="0" indent="0">
              <a:buNone/>
            </a:pPr>
            <a:r>
              <a:rPr lang="en-US" altLang="zh-CN" dirty="0"/>
              <a:t>   </a:t>
            </a:r>
            <a:r>
              <a:rPr lang="zh-CN" altLang="en-US" dirty="0"/>
              <a:t>隐藏面消除，在</a:t>
            </a:r>
            <a:r>
              <a:rPr lang="en-US" altLang="zh-CN" dirty="0"/>
              <a:t>z</a:t>
            </a:r>
            <a:r>
              <a:rPr lang="zh-CN" altLang="en-US" dirty="0"/>
              <a:t>缓冲</a:t>
            </a:r>
            <a:endParaRPr lang="en-US" altLang="zh-CN" dirty="0"/>
          </a:p>
          <a:p>
            <a:pPr marL="0" indent="0">
              <a:buNone/>
            </a:pPr>
            <a:r>
              <a:rPr lang="en-US" altLang="zh-CN" dirty="0"/>
              <a:t>   </a:t>
            </a:r>
            <a:r>
              <a:rPr lang="zh-CN" altLang="en-US" dirty="0"/>
              <a:t>区中存贮着对象的</a:t>
            </a:r>
            <a:endParaRPr lang="en-US" altLang="zh-CN" dirty="0"/>
          </a:p>
          <a:p>
            <a:pPr marL="0" indent="0">
              <a:buNone/>
            </a:pPr>
            <a:r>
              <a:rPr lang="en-US" altLang="zh-CN" dirty="0"/>
              <a:t>   </a:t>
            </a:r>
            <a:r>
              <a:rPr lang="zh-CN" altLang="en-US" dirty="0"/>
              <a:t>深度信息，从而只有</a:t>
            </a:r>
            <a:endParaRPr lang="en-US" altLang="zh-CN" dirty="0"/>
          </a:p>
          <a:p>
            <a:pPr marL="0" indent="0">
              <a:buNone/>
            </a:pPr>
            <a:r>
              <a:rPr lang="zh-CN" altLang="en-US" dirty="0"/>
              <a:t>   前面的对象出现在图像中</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5" name="图片 4"/>
          <p:cNvPicPr>
            <a:picLocks noChangeAspect="1"/>
          </p:cNvPicPr>
          <p:nvPr/>
        </p:nvPicPr>
        <p:blipFill>
          <a:blip r:embed="rId2"/>
          <a:stretch>
            <a:fillRect/>
          </a:stretch>
        </p:blipFill>
        <p:spPr>
          <a:xfrm>
            <a:off x="4572000" y="1835904"/>
            <a:ext cx="4114099" cy="3010573"/>
          </a:xfrm>
          <a:prstGeom prst="rect">
            <a:avLst/>
          </a:prstGeom>
        </p:spPr>
      </p:pic>
    </p:spTree>
    <p:extLst>
      <p:ext uri="{BB962C8B-B14F-4D97-AF65-F5344CB8AC3E}">
        <p14:creationId xmlns:p14="http://schemas.microsoft.com/office/powerpoint/2010/main" val="182043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pic>
        <p:nvPicPr>
          <p:cNvPr id="7" name="图片 6"/>
          <p:cNvPicPr>
            <a:picLocks noChangeAspect="1"/>
          </p:cNvPicPr>
          <p:nvPr/>
        </p:nvPicPr>
        <p:blipFill>
          <a:blip r:embed="rId3"/>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662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隐藏面消除算法</a:t>
            </a:r>
          </a:p>
        </p:txBody>
      </p:sp>
      <p:sp>
        <p:nvSpPr>
          <p:cNvPr id="3" name="内容占位符 2"/>
          <p:cNvSpPr>
            <a:spLocks noGrp="1"/>
          </p:cNvSpPr>
          <p:nvPr>
            <p:ph idx="1"/>
          </p:nvPr>
        </p:nvSpPr>
        <p:spPr>
          <a:xfrm>
            <a:off x="628650" y="1316830"/>
            <a:ext cx="7886700" cy="5024009"/>
          </a:xfrm>
        </p:spPr>
        <p:txBody>
          <a:bodyPr>
            <a:normAutofit/>
          </a:bodyPr>
          <a:lstStyle/>
          <a:p>
            <a:r>
              <a:rPr lang="zh-CN" altLang="en-US" dirty="0"/>
              <a:t>算法分类</a:t>
            </a:r>
            <a:endParaRPr lang="en-US" altLang="zh-CN" dirty="0"/>
          </a:p>
          <a:p>
            <a:pPr lvl="1">
              <a:buClr>
                <a:schemeClr val="tx1"/>
              </a:buClr>
            </a:pPr>
            <a:r>
              <a:rPr lang="zh-CN" altLang="en-US" dirty="0"/>
              <a:t>对象空间算法</a:t>
            </a:r>
            <a:endParaRPr lang="en-US" altLang="zh-CN" dirty="0"/>
          </a:p>
          <a:p>
            <a:pPr lvl="1">
              <a:buClr>
                <a:schemeClr val="tx1"/>
              </a:buClr>
            </a:pPr>
            <a:r>
              <a:rPr lang="zh-CN" altLang="en-US" dirty="0"/>
              <a:t>图像空间算法</a:t>
            </a:r>
            <a:endParaRPr lang="en-US" altLang="zh-CN" dirty="0"/>
          </a:p>
          <a:p>
            <a:pPr marL="0" indent="0">
              <a:buNone/>
            </a:pPr>
            <a:endParaRPr lang="en-US" altLang="zh-CN" dirty="0"/>
          </a:p>
          <a:p>
            <a:pPr marL="0" indent="0">
              <a:buNone/>
            </a:pPr>
            <a:endParaRPr lang="en-US" altLang="zh-CN" dirty="0"/>
          </a:p>
          <a:p>
            <a:r>
              <a:rPr lang="en-US" altLang="zh-CN" dirty="0">
                <a:solidFill>
                  <a:srgbClr val="00B050"/>
                </a:solidFill>
              </a:rPr>
              <a:t>z</a:t>
            </a:r>
            <a:r>
              <a:rPr lang="zh-CN" altLang="en-US" dirty="0">
                <a:solidFill>
                  <a:srgbClr val="00B050"/>
                </a:solidFill>
              </a:rPr>
              <a:t>缓冲区</a:t>
            </a:r>
            <a:r>
              <a:rPr lang="zh-CN" altLang="en-US" dirty="0"/>
              <a:t>的算法</a:t>
            </a:r>
            <a:endParaRPr lang="en-US" altLang="zh-CN" dirty="0"/>
          </a:p>
          <a:p>
            <a:pPr lvl="1">
              <a:buClr>
                <a:schemeClr val="tx1"/>
              </a:buClr>
            </a:pPr>
            <a:r>
              <a:rPr lang="zh-CN" altLang="en-US" dirty="0"/>
              <a:t>该算法创建专门的缓冲区（称为</a:t>
            </a:r>
            <a:r>
              <a:rPr lang="en-US" altLang="zh-CN" dirty="0"/>
              <a:t>z</a:t>
            </a:r>
            <a:r>
              <a:rPr lang="zh-CN" altLang="en-US" dirty="0"/>
              <a:t>缓冲区）</a:t>
            </a:r>
            <a:endParaRPr lang="en-US" altLang="zh-CN" dirty="0"/>
          </a:p>
          <a:p>
            <a:pPr lvl="1">
              <a:buClr>
                <a:schemeClr val="tx1"/>
              </a:buClr>
            </a:pPr>
            <a:r>
              <a:rPr lang="zh-CN" altLang="en-US" dirty="0"/>
              <a:t>当几何体经过流水线各步骤时，存贮着该几何体的深度信息</a:t>
            </a:r>
            <a:endParaRPr lang="en-US" altLang="zh-CN" dirty="0"/>
          </a:p>
          <a:p>
            <a:pPr marL="457200" lvl="1" indent="0">
              <a:buClr>
                <a:schemeClr val="tx1"/>
              </a:buClr>
              <a:buNone/>
            </a:pPr>
            <a:r>
              <a:rPr lang="zh-CN" altLang="en-US" dirty="0"/>
              <a:t>   </a:t>
            </a:r>
            <a:endParaRPr lang="zh-CN" altLang="en-US" b="1"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6" name="图片 5"/>
          <p:cNvPicPr>
            <a:picLocks noChangeAspect="1"/>
          </p:cNvPicPr>
          <p:nvPr/>
        </p:nvPicPr>
        <p:blipFill>
          <a:blip r:embed="rId2"/>
          <a:stretch>
            <a:fillRect/>
          </a:stretch>
        </p:blipFill>
        <p:spPr>
          <a:xfrm>
            <a:off x="5004800" y="875426"/>
            <a:ext cx="3222019" cy="2753485"/>
          </a:xfrm>
          <a:prstGeom prst="rect">
            <a:avLst/>
          </a:prstGeom>
        </p:spPr>
      </p:pic>
    </p:spTree>
    <p:extLst>
      <p:ext uri="{BB962C8B-B14F-4D97-AF65-F5344CB8AC3E}">
        <p14:creationId xmlns:p14="http://schemas.microsoft.com/office/powerpoint/2010/main" val="855459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隐藏面消除算法</a:t>
            </a:r>
            <a:endParaRPr lang="en-US" dirty="0"/>
          </a:p>
        </p:txBody>
      </p:sp>
      <p:sp>
        <p:nvSpPr>
          <p:cNvPr id="3" name="Content Placeholder 2"/>
          <p:cNvSpPr>
            <a:spLocks noGrp="1"/>
          </p:cNvSpPr>
          <p:nvPr>
            <p:ph idx="1"/>
          </p:nvPr>
        </p:nvSpPr>
        <p:spPr>
          <a:xfrm>
            <a:off x="628650" y="1316831"/>
            <a:ext cx="8515350" cy="4351338"/>
          </a:xfrm>
        </p:spPr>
        <p:txBody>
          <a:bodyPr/>
          <a:lstStyle/>
          <a:p>
            <a:r>
              <a:rPr lang="zh-CN" altLang="en-US" dirty="0"/>
              <a:t>启用该算法的要素</a:t>
            </a:r>
          </a:p>
          <a:p>
            <a:pPr lvl="1">
              <a:buClr>
                <a:schemeClr val="tx1"/>
              </a:buClr>
            </a:pPr>
            <a:r>
              <a:rPr lang="zh-CN" altLang="en-US" dirty="0"/>
              <a:t>在</a:t>
            </a:r>
            <a:r>
              <a:rPr lang="en-US" altLang="zh-CN" dirty="0" err="1"/>
              <a:t>init</a:t>
            </a:r>
            <a:r>
              <a:rPr lang="en-US" altLang="zh-CN" dirty="0"/>
              <a:t>()</a:t>
            </a:r>
            <a:r>
              <a:rPr lang="zh-CN" altLang="en-US" dirty="0"/>
              <a:t>中激活</a:t>
            </a:r>
            <a:r>
              <a:rPr lang="en-US" altLang="zh-CN" dirty="0"/>
              <a:t>Z-Buffer</a:t>
            </a:r>
            <a:r>
              <a:rPr lang="zh-CN" altLang="en-US" dirty="0"/>
              <a:t>隐藏面消除算法</a:t>
            </a:r>
          </a:p>
          <a:p>
            <a:pPr marL="457200" lvl="1" indent="0">
              <a:buClr>
                <a:schemeClr val="tx1"/>
              </a:buClr>
              <a:buNone/>
            </a:pPr>
            <a:r>
              <a:rPr lang="en-US" altLang="zh-CN" dirty="0"/>
              <a:t>    </a:t>
            </a:r>
            <a:r>
              <a:rPr lang="en-US" altLang="zh-CN" dirty="0" err="1"/>
              <a:t>glEnable</a:t>
            </a:r>
            <a:r>
              <a:rPr lang="en-US" altLang="zh-CN" dirty="0"/>
              <a:t>(GL_DEPTH_TEST);</a:t>
            </a:r>
          </a:p>
          <a:p>
            <a:pPr lvl="1">
              <a:buClr>
                <a:schemeClr val="tx1"/>
              </a:buClr>
            </a:pPr>
            <a:r>
              <a:rPr lang="zh-CN" altLang="en-US" dirty="0"/>
              <a:t>在显示回调函数中清空深度缓冲区</a:t>
            </a:r>
          </a:p>
          <a:p>
            <a:pPr marL="457200" lvl="1" indent="0">
              <a:buClr>
                <a:schemeClr val="tx1"/>
              </a:buClr>
              <a:buNone/>
            </a:pPr>
            <a:r>
              <a:rPr lang="en-US" altLang="zh-CN" dirty="0"/>
              <a:t>    </a:t>
            </a:r>
            <a:r>
              <a:rPr lang="en-US" altLang="zh-CN" dirty="0" err="1"/>
              <a:t>glClear</a:t>
            </a:r>
            <a:r>
              <a:rPr lang="en-US" altLang="zh-CN" dirty="0"/>
              <a:t>(GL_COLOR_BUFFER_BIT|GL_DEPTH_BUFFER_BIT);</a:t>
            </a:r>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1476182" y="5038209"/>
            <a:ext cx="1134262" cy="369332"/>
          </a:xfrm>
          <a:prstGeom prst="rect">
            <a:avLst/>
          </a:prstGeom>
        </p:spPr>
        <p:txBody>
          <a:bodyPr wrap="square">
            <a:spAutoFit/>
          </a:bodyPr>
          <a:lstStyle/>
          <a:p>
            <a:r>
              <a:rPr lang="zh-CN" altLang="en-US" b="1" dirty="0"/>
              <a:t>实验 </a:t>
            </a:r>
            <a:r>
              <a:rPr lang="en-US" altLang="zh-CN" b="1" dirty="0"/>
              <a:t>2.2:</a:t>
            </a:r>
          </a:p>
        </p:txBody>
      </p:sp>
      <p:pic>
        <p:nvPicPr>
          <p:cNvPr id="9" name="Picture 8">
            <a:extLst>
              <a:ext uri="{FF2B5EF4-FFF2-40B4-BE49-F238E27FC236}">
                <a16:creationId xmlns:a16="http://schemas.microsoft.com/office/drawing/2014/main" id="{F971CA51-7701-E84B-86A9-17E77CE9AD13}"/>
              </a:ext>
            </a:extLst>
          </p:cNvPr>
          <p:cNvPicPr>
            <a:picLocks noChangeAspect="1"/>
          </p:cNvPicPr>
          <p:nvPr/>
        </p:nvPicPr>
        <p:blipFill>
          <a:blip r:embed="rId2"/>
          <a:stretch>
            <a:fillRect/>
          </a:stretch>
        </p:blipFill>
        <p:spPr>
          <a:xfrm>
            <a:off x="3062695" y="3898689"/>
            <a:ext cx="2520981" cy="2648371"/>
          </a:xfrm>
          <a:prstGeom prst="rect">
            <a:avLst/>
          </a:prstGeom>
        </p:spPr>
      </p:pic>
      <p:pic>
        <p:nvPicPr>
          <p:cNvPr id="10" name="Picture 9">
            <a:extLst>
              <a:ext uri="{FF2B5EF4-FFF2-40B4-BE49-F238E27FC236}">
                <a16:creationId xmlns:a16="http://schemas.microsoft.com/office/drawing/2014/main" id="{3FA80269-F079-F24A-AFD6-B357AAB77251}"/>
              </a:ext>
            </a:extLst>
          </p:cNvPr>
          <p:cNvPicPr>
            <a:picLocks noChangeAspect="1"/>
          </p:cNvPicPr>
          <p:nvPr/>
        </p:nvPicPr>
        <p:blipFill>
          <a:blip r:embed="rId3"/>
          <a:stretch>
            <a:fillRect/>
          </a:stretch>
        </p:blipFill>
        <p:spPr>
          <a:xfrm>
            <a:off x="5833415" y="3877681"/>
            <a:ext cx="2522645" cy="2650119"/>
          </a:xfrm>
          <a:prstGeom prst="rect">
            <a:avLst/>
          </a:prstGeom>
        </p:spPr>
      </p:pic>
    </p:spTree>
    <p:extLst>
      <p:ext uri="{BB962C8B-B14F-4D97-AF65-F5344CB8AC3E}">
        <p14:creationId xmlns:p14="http://schemas.microsoft.com/office/powerpoint/2010/main" val="253259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sp>
        <p:nvSpPr>
          <p:cNvPr id="8" name="文本框 7"/>
          <p:cNvSpPr txBox="1"/>
          <p:nvPr/>
        </p:nvSpPr>
        <p:spPr>
          <a:xfrm>
            <a:off x="2867650" y="3389111"/>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网格曲面的绘制</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2"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88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44592" y="911873"/>
            <a:ext cx="2187269" cy="1871665"/>
          </a:xfrm>
          <a:prstGeom prst="rect">
            <a:avLst/>
          </a:prstGeom>
        </p:spPr>
      </p:pic>
      <p:sp>
        <p:nvSpPr>
          <p:cNvPr id="2" name="标题 1"/>
          <p:cNvSpPr>
            <a:spLocks noGrp="1"/>
          </p:cNvSpPr>
          <p:nvPr>
            <p:ph type="title"/>
          </p:nvPr>
        </p:nvSpPr>
        <p:spPr/>
        <p:txBody>
          <a:bodyPr/>
          <a:lstStyle/>
          <a:p>
            <a:r>
              <a:rPr lang="zh-CN" altLang="en-US" dirty="0"/>
              <a:t>曲面的表示</a:t>
            </a:r>
          </a:p>
        </p:txBody>
      </p:sp>
      <p:sp>
        <p:nvSpPr>
          <p:cNvPr id="3" name="内容占位符 2"/>
          <p:cNvSpPr>
            <a:spLocks noGrp="1"/>
          </p:cNvSpPr>
          <p:nvPr>
            <p:ph idx="1"/>
          </p:nvPr>
        </p:nvSpPr>
        <p:spPr/>
        <p:txBody>
          <a:bodyPr>
            <a:normAutofit/>
          </a:bodyPr>
          <a:lstStyle/>
          <a:p>
            <a:r>
              <a:rPr lang="zh-CN" altLang="en-US" dirty="0"/>
              <a:t>高度场</a:t>
            </a:r>
            <a:endParaRPr lang="en-US" altLang="zh-CN" dirty="0"/>
          </a:p>
          <a:p>
            <a:pPr lvl="1">
              <a:buClr>
                <a:schemeClr val="tx1"/>
              </a:buClr>
            </a:pPr>
            <a:r>
              <a:rPr lang="en-US" altLang="zh-CN" dirty="0"/>
              <a:t>2.5</a:t>
            </a:r>
            <a:r>
              <a:rPr lang="zh-CN" altLang="en-US" dirty="0"/>
              <a:t>维曲面</a:t>
            </a:r>
            <a:endParaRPr lang="en-US" altLang="zh-CN" dirty="0"/>
          </a:p>
          <a:p>
            <a:pPr lvl="1">
              <a:buClr>
                <a:schemeClr val="tx1"/>
              </a:buClr>
            </a:pPr>
            <a:endParaRPr lang="en-US" altLang="zh-CN" dirty="0"/>
          </a:p>
          <a:p>
            <a:r>
              <a:rPr lang="zh-CN" altLang="en-US" dirty="0"/>
              <a:t>网格曲面</a:t>
            </a:r>
            <a:endParaRPr lang="en-US" altLang="zh-CN" dirty="0"/>
          </a:p>
          <a:p>
            <a:pPr lvl="1">
              <a:buClr>
                <a:schemeClr val="tx1"/>
              </a:buClr>
            </a:pPr>
            <a:r>
              <a:rPr lang="zh-CN" altLang="en-US" dirty="0"/>
              <a:t>由多边形彼此相接构成的网格</a:t>
            </a:r>
          </a:p>
          <a:p>
            <a:pPr lvl="1">
              <a:buClr>
                <a:schemeClr val="tx1"/>
              </a:buClr>
            </a:pPr>
            <a:r>
              <a:rPr lang="zh-CN" altLang="en-US" dirty="0"/>
              <a:t>多边形称为网格的面，多边形的顶点也称为网格的顶点</a:t>
            </a:r>
          </a:p>
          <a:p>
            <a:pPr lvl="1">
              <a:buClr>
                <a:schemeClr val="tx1"/>
              </a:buClr>
            </a:pPr>
            <a:r>
              <a:rPr lang="zh-CN" altLang="en-US" dirty="0"/>
              <a:t>一般要求两张相邻面的公共边完全相同，即不能出现某一面的一个顶点在另一面的边中间</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pic>
        <p:nvPicPr>
          <p:cNvPr id="8" name="图片 7"/>
          <p:cNvPicPr>
            <a:picLocks noChangeAspect="1"/>
          </p:cNvPicPr>
          <p:nvPr/>
        </p:nvPicPr>
        <p:blipFill>
          <a:blip r:embed="rId3"/>
          <a:stretch>
            <a:fillRect/>
          </a:stretch>
        </p:blipFill>
        <p:spPr>
          <a:xfrm>
            <a:off x="6111518" y="878305"/>
            <a:ext cx="2460484" cy="1608683"/>
          </a:xfrm>
          <a:prstGeom prst="rect">
            <a:avLst/>
          </a:prstGeom>
        </p:spPr>
      </p:pic>
      <p:pic>
        <p:nvPicPr>
          <p:cNvPr id="9" name="图片 8"/>
          <p:cNvPicPr>
            <a:picLocks noChangeAspect="1"/>
          </p:cNvPicPr>
          <p:nvPr/>
        </p:nvPicPr>
        <p:blipFill>
          <a:blip r:embed="rId4"/>
          <a:stretch>
            <a:fillRect/>
          </a:stretch>
        </p:blipFill>
        <p:spPr>
          <a:xfrm>
            <a:off x="2641952" y="1137780"/>
            <a:ext cx="1315451" cy="333992"/>
          </a:xfrm>
          <a:prstGeom prst="rect">
            <a:avLst/>
          </a:prstGeom>
        </p:spPr>
      </p:pic>
      <p:sp>
        <p:nvSpPr>
          <p:cNvPr id="10" name="文本框 9"/>
          <p:cNvSpPr txBox="1"/>
          <p:nvPr/>
        </p:nvSpPr>
        <p:spPr>
          <a:xfrm>
            <a:off x="6520348" y="2513723"/>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曲面上的高度场</a:t>
            </a:r>
          </a:p>
        </p:txBody>
      </p:sp>
      <p:pic>
        <p:nvPicPr>
          <p:cNvPr id="11" name="图片 10"/>
          <p:cNvPicPr>
            <a:picLocks noChangeAspect="1"/>
          </p:cNvPicPr>
          <p:nvPr/>
        </p:nvPicPr>
        <p:blipFill>
          <a:blip r:embed="rId5"/>
          <a:stretch>
            <a:fillRect/>
          </a:stretch>
        </p:blipFill>
        <p:spPr>
          <a:xfrm>
            <a:off x="628650" y="4592104"/>
            <a:ext cx="1346330" cy="2030180"/>
          </a:xfrm>
          <a:prstGeom prst="rect">
            <a:avLst/>
          </a:prstGeom>
        </p:spPr>
      </p:pic>
      <p:pic>
        <p:nvPicPr>
          <p:cNvPr id="12" name="图片 11"/>
          <p:cNvPicPr>
            <a:picLocks noChangeAspect="1"/>
          </p:cNvPicPr>
          <p:nvPr/>
        </p:nvPicPr>
        <p:blipFill>
          <a:blip r:embed="rId6"/>
          <a:stretch>
            <a:fillRect/>
          </a:stretch>
        </p:blipFill>
        <p:spPr>
          <a:xfrm>
            <a:off x="5542356" y="4264635"/>
            <a:ext cx="3029646" cy="2091715"/>
          </a:xfrm>
          <a:prstGeom prst="rect">
            <a:avLst/>
          </a:prstGeom>
        </p:spPr>
      </p:pic>
      <p:pic>
        <p:nvPicPr>
          <p:cNvPr id="13" name="图片 12"/>
          <p:cNvPicPr>
            <a:picLocks noChangeAspect="1"/>
          </p:cNvPicPr>
          <p:nvPr/>
        </p:nvPicPr>
        <p:blipFill>
          <a:blip r:embed="rId7"/>
          <a:stretch>
            <a:fillRect/>
          </a:stretch>
        </p:blipFill>
        <p:spPr>
          <a:xfrm>
            <a:off x="2295039" y="4797021"/>
            <a:ext cx="2899106" cy="1620346"/>
          </a:xfrm>
          <a:prstGeom prst="rect">
            <a:avLst/>
          </a:prstGeom>
        </p:spPr>
      </p:pic>
    </p:spTree>
    <p:extLst>
      <p:ext uri="{BB962C8B-B14F-4D97-AF65-F5344CB8AC3E}">
        <p14:creationId xmlns:p14="http://schemas.microsoft.com/office/powerpoint/2010/main" val="498635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220113" y="4254329"/>
            <a:ext cx="5218205" cy="2553360"/>
          </a:xfrm>
          <a:prstGeom prst="rect">
            <a:avLst/>
          </a:prstGeom>
        </p:spPr>
      </p:pic>
      <p:sp>
        <p:nvSpPr>
          <p:cNvPr id="2" name="标题 1"/>
          <p:cNvSpPr>
            <a:spLocks noGrp="1"/>
          </p:cNvSpPr>
          <p:nvPr>
            <p:ph type="title"/>
          </p:nvPr>
        </p:nvSpPr>
        <p:spPr/>
        <p:txBody>
          <a:bodyPr/>
          <a:lstStyle/>
          <a:p>
            <a:r>
              <a:rPr lang="zh-CN" altLang="en-US" dirty="0"/>
              <a:t>高度场的绘制显示</a:t>
            </a:r>
          </a:p>
        </p:txBody>
      </p:sp>
      <p:sp>
        <p:nvSpPr>
          <p:cNvPr id="3" name="内容占位符 2"/>
          <p:cNvSpPr>
            <a:spLocks noGrp="1"/>
          </p:cNvSpPr>
          <p:nvPr>
            <p:ph idx="1"/>
          </p:nvPr>
        </p:nvSpPr>
        <p:spPr>
          <a:xfrm>
            <a:off x="628650" y="1316831"/>
            <a:ext cx="7886700" cy="5369180"/>
          </a:xfrm>
        </p:spPr>
        <p:txBody>
          <a:bodyPr>
            <a:normAutofit/>
          </a:bodyPr>
          <a:lstStyle/>
          <a:p>
            <a:r>
              <a:rPr lang="zh-CN" altLang="en-US" dirty="0"/>
              <a:t>显示方法：</a:t>
            </a:r>
            <a:endParaRPr lang="en-US" altLang="zh-CN" dirty="0"/>
          </a:p>
          <a:p>
            <a:pPr lvl="1">
              <a:buClr>
                <a:schemeClr val="tx1"/>
              </a:buClr>
            </a:pPr>
            <a:r>
              <a:rPr lang="zh-CN" altLang="en-US" dirty="0"/>
              <a:t>构建</a:t>
            </a:r>
            <a:r>
              <a:rPr lang="en-US" altLang="zh-CN" dirty="0"/>
              <a:t>x</a:t>
            </a:r>
            <a:r>
              <a:rPr lang="zh-CN" altLang="en-US" dirty="0"/>
              <a:t>，</a:t>
            </a:r>
            <a:r>
              <a:rPr lang="en-US" altLang="zh-CN" dirty="0"/>
              <a:t>z</a:t>
            </a:r>
            <a:r>
              <a:rPr lang="zh-CN" altLang="en-US" dirty="0"/>
              <a:t>向的二维数组，采用网格线绘制显示</a:t>
            </a:r>
            <a:endParaRPr lang="en-US" altLang="zh-CN" dirty="0"/>
          </a:p>
          <a:p>
            <a:pPr lvl="1">
              <a:buClr>
                <a:schemeClr val="tx1"/>
              </a:buClr>
            </a:pPr>
            <a:r>
              <a:rPr lang="zh-CN" altLang="en-US" dirty="0"/>
              <a:t>两组</a:t>
            </a:r>
            <a:r>
              <a:rPr lang="en-US" altLang="zh-CN" dirty="0"/>
              <a:t>STRIP_LINE</a:t>
            </a:r>
            <a:r>
              <a:rPr lang="zh-CN" altLang="en-US" dirty="0"/>
              <a:t>（</a:t>
            </a:r>
            <a:r>
              <a:rPr lang="zh-CN" altLang="en-US" dirty="0">
                <a:solidFill>
                  <a:srgbClr val="00B050"/>
                </a:solidFill>
              </a:rPr>
              <a:t>请思考</a:t>
            </a:r>
            <a:r>
              <a:rPr lang="zh-CN" altLang="en-US" dirty="0"/>
              <a:t>）</a:t>
            </a:r>
            <a:r>
              <a:rPr lang="en-US" altLang="zh-CN" dirty="0"/>
              <a:t>,</a:t>
            </a:r>
            <a:r>
              <a:rPr lang="zh-CN" altLang="en-US" dirty="0"/>
              <a:t>其中一组数据如下：</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endParaRPr lang="en-US" altLang="zh-CN" dirty="0"/>
          </a:p>
          <a:p>
            <a:r>
              <a:rPr lang="zh-CN" altLang="en-US" dirty="0"/>
              <a:t>问题：</a:t>
            </a:r>
            <a:endParaRPr lang="en-US" altLang="zh-CN" dirty="0"/>
          </a:p>
          <a:p>
            <a:pPr lvl="1">
              <a:buClr>
                <a:schemeClr val="tx1"/>
              </a:buClr>
            </a:pPr>
            <a:r>
              <a:rPr lang="en-US" altLang="zh-CN" dirty="0"/>
              <a:t>GPU</a:t>
            </a:r>
            <a:r>
              <a:rPr lang="zh-CN" altLang="en-US" dirty="0"/>
              <a:t>数据传输负载</a:t>
            </a:r>
            <a:endParaRPr lang="en-US" altLang="zh-CN" dirty="0"/>
          </a:p>
          <a:p>
            <a:pPr lvl="1">
              <a:buClr>
                <a:schemeClr val="tx1"/>
              </a:buClr>
            </a:pPr>
            <a:r>
              <a:rPr lang="zh-CN" altLang="en-US" dirty="0"/>
              <a:t>隐藏面消除</a:t>
            </a:r>
            <a:endParaRPr lang="en-US" altLang="zh-CN" dirty="0"/>
          </a:p>
          <a:p>
            <a:pPr lvl="1">
              <a:buClr>
                <a:schemeClr val="tx1"/>
              </a:buClr>
            </a:pPr>
            <a:r>
              <a:rPr lang="zh-CN" altLang="en-US" dirty="0"/>
              <a:t>线绘制“瑕疵”</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sp>
        <p:nvSpPr>
          <p:cNvPr id="11" name="矩形 10"/>
          <p:cNvSpPr/>
          <p:nvPr/>
        </p:nvSpPr>
        <p:spPr>
          <a:xfrm>
            <a:off x="1575327" y="2469820"/>
            <a:ext cx="5515021"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a:t>
            </a:r>
            <a:r>
              <a:rPr lang="en-US" altLang="zh-CN" b="1" dirty="0" err="1">
                <a:latin typeface="ZztexMono-Regular"/>
              </a:rPr>
              <a:t>i</a:t>
            </a:r>
            <a:r>
              <a:rPr lang="en-US" altLang="zh-CN" b="1" dirty="0">
                <a:latin typeface="ZztexMono-Regular"/>
              </a:rPr>
              <a:t> = 0; </a:t>
            </a:r>
            <a:r>
              <a:rPr lang="en-US" altLang="zh-CN" b="1" dirty="0" err="1">
                <a:latin typeface="ZztexMono-Regular"/>
              </a:rPr>
              <a:t>i</a:t>
            </a:r>
            <a:r>
              <a:rPr lang="en-US" altLang="zh-CN" b="1" dirty="0">
                <a:latin typeface="ZztexMono-Regular"/>
              </a:rPr>
              <a:t>&lt;M; </a:t>
            </a:r>
            <a:r>
              <a:rPr lang="en-US" altLang="zh-CN" b="1" dirty="0" err="1">
                <a:latin typeface="ZztexMono-Regular"/>
              </a:rPr>
              <a:t>i</a:t>
            </a:r>
            <a:r>
              <a:rPr lang="en-US" altLang="zh-CN" b="1" dirty="0">
                <a:latin typeface="ZztexMono-Regular"/>
              </a:rPr>
              <a:t>++) </a:t>
            </a:r>
          </a:p>
          <a:p>
            <a:r>
              <a:rPr lang="zh-CN" altLang="en-US" b="1" dirty="0">
                <a:latin typeface="ZztexMono-Regular"/>
              </a:rPr>
              <a:t>    </a:t>
            </a:r>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j=0; j&lt;N; </a:t>
            </a:r>
            <a:r>
              <a:rPr lang="en-US" altLang="zh-CN" b="1" dirty="0" err="1">
                <a:latin typeface="ZztexMono-Regular"/>
              </a:rPr>
              <a:t>j++</a:t>
            </a:r>
            <a:r>
              <a:rPr lang="en-US" altLang="zh-CN" b="1" dirty="0">
                <a:latin typeface="ZztexMono-Regular"/>
              </a:rPr>
              <a:t>)</a:t>
            </a:r>
          </a:p>
          <a:p>
            <a:r>
              <a:rPr lang="en-US" altLang="zh-CN" b="1" dirty="0">
                <a:latin typeface="ZztexMono-Regular"/>
              </a:rPr>
              <a:t>{</a:t>
            </a:r>
          </a:p>
          <a:p>
            <a:pPr lvl="1"/>
            <a:r>
              <a:rPr lang="en-US" altLang="zh-CN" b="1" dirty="0">
                <a:latin typeface="ZztexMono-Regular"/>
              </a:rPr>
              <a:t>vertices[k] = </a:t>
            </a:r>
            <a:r>
              <a:rPr lang="en-US" altLang="zh-CN" b="1" dirty="0">
                <a:solidFill>
                  <a:srgbClr val="0000FF"/>
                </a:solidFill>
                <a:latin typeface="ZztexMono-Regular"/>
              </a:rPr>
              <a:t>point4</a:t>
            </a:r>
            <a:r>
              <a:rPr lang="en-US" altLang="zh-CN" b="1" dirty="0">
                <a:latin typeface="ZztexMono-Regular"/>
              </a:rPr>
              <a:t>(j, data[j][</a:t>
            </a:r>
            <a:r>
              <a:rPr lang="en-US" altLang="zh-CN" b="1" dirty="0" err="1">
                <a:latin typeface="ZztexMono-Regular"/>
              </a:rPr>
              <a:t>i</a:t>
            </a:r>
            <a:r>
              <a:rPr lang="en-US" altLang="zh-CN" b="1" dirty="0">
                <a:latin typeface="ZztexMono-Regular"/>
              </a:rPr>
              <a:t>],</a:t>
            </a:r>
            <a:r>
              <a:rPr lang="zh-CN" altLang="en-US" b="1" dirty="0">
                <a:latin typeface="ZztexMono-Regular"/>
              </a:rPr>
              <a:t> </a:t>
            </a:r>
            <a:r>
              <a:rPr lang="en-US" altLang="zh-CN" b="1" dirty="0" err="1">
                <a:latin typeface="ZztexMono-Regular"/>
              </a:rPr>
              <a:t>i</a:t>
            </a:r>
            <a:r>
              <a:rPr lang="en-US" altLang="zh-CN" b="1" dirty="0">
                <a:latin typeface="ZztexMono-Regular"/>
              </a:rPr>
              <a:t>,</a:t>
            </a:r>
            <a:r>
              <a:rPr lang="zh-CN" altLang="en-US" b="1" dirty="0">
                <a:latin typeface="ZztexMono-Regular"/>
              </a:rPr>
              <a:t> </a:t>
            </a:r>
            <a:r>
              <a:rPr lang="en-US" altLang="zh-CN" b="1" dirty="0">
                <a:latin typeface="ZztexMono-Regular"/>
              </a:rPr>
              <a:t>1.0);</a:t>
            </a:r>
          </a:p>
          <a:p>
            <a:pPr lvl="1"/>
            <a:r>
              <a:rPr lang="en-US" altLang="zh-CN" b="1" dirty="0">
                <a:latin typeface="ZztexMono-Regular"/>
              </a:rPr>
              <a:t>k++;</a:t>
            </a:r>
          </a:p>
          <a:p>
            <a:r>
              <a:rPr lang="en-US" altLang="zh-CN" b="1" dirty="0">
                <a:latin typeface="ZztexMono-Regular"/>
              </a:rPr>
              <a:t>}</a:t>
            </a:r>
            <a:endParaRPr lang="zh-CN" altLang="en-US" dirty="0"/>
          </a:p>
        </p:txBody>
      </p:sp>
      <p:pic>
        <p:nvPicPr>
          <p:cNvPr id="9" name="图片 8"/>
          <p:cNvPicPr>
            <a:picLocks noChangeAspect="1"/>
          </p:cNvPicPr>
          <p:nvPr/>
        </p:nvPicPr>
        <p:blipFill>
          <a:blip r:embed="rId3"/>
          <a:stretch>
            <a:fillRect/>
          </a:stretch>
        </p:blipFill>
        <p:spPr>
          <a:xfrm>
            <a:off x="6669439" y="4291238"/>
            <a:ext cx="1645882" cy="417888"/>
          </a:xfrm>
          <a:prstGeom prst="rect">
            <a:avLst/>
          </a:prstGeom>
        </p:spPr>
      </p:pic>
    </p:spTree>
    <p:extLst>
      <p:ext uri="{BB962C8B-B14F-4D97-AF65-F5344CB8AC3E}">
        <p14:creationId xmlns:p14="http://schemas.microsoft.com/office/powerpoint/2010/main" val="1086531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网格曲面的绘制显示</a:t>
            </a:r>
          </a:p>
        </p:txBody>
      </p:sp>
      <p:sp>
        <p:nvSpPr>
          <p:cNvPr id="3" name="内容占位符 2"/>
          <p:cNvSpPr>
            <a:spLocks noGrp="1"/>
          </p:cNvSpPr>
          <p:nvPr>
            <p:ph idx="1"/>
          </p:nvPr>
        </p:nvSpPr>
        <p:spPr>
          <a:xfrm>
            <a:off x="628650" y="1316831"/>
            <a:ext cx="7886700" cy="5338612"/>
          </a:xfrm>
        </p:spPr>
        <p:txBody>
          <a:bodyPr>
            <a:normAutofit lnSpcReduction="10000"/>
          </a:bodyPr>
          <a:lstStyle/>
          <a:p>
            <a:r>
              <a:rPr lang="zh-CN" altLang="en-US" dirty="0"/>
              <a:t>三角形网格的产生</a:t>
            </a:r>
            <a:endParaRPr lang="en-US" altLang="zh-CN" dirty="0"/>
          </a:p>
          <a:p>
            <a:pPr lvl="1">
              <a:buClr>
                <a:schemeClr val="tx1"/>
              </a:buClr>
            </a:pPr>
            <a:r>
              <a:rPr lang="zh-CN" altLang="en-US" dirty="0"/>
              <a:t>一个四边形剖分为两个三角形</a:t>
            </a:r>
            <a:endParaRPr lang="en-US" altLang="zh-CN" dirty="0"/>
          </a:p>
          <a:p>
            <a:pPr lvl="1">
              <a:buClr>
                <a:schemeClr val="tx1"/>
              </a:buClr>
            </a:pPr>
            <a:r>
              <a:rPr lang="zh-CN" altLang="en-US" dirty="0"/>
              <a:t>三角化（</a:t>
            </a:r>
            <a:r>
              <a:rPr lang="en-US" altLang="zh-CN" dirty="0"/>
              <a:t>Triangulation</a:t>
            </a:r>
            <a:r>
              <a:rPr lang="zh-CN" altLang="en-US" dirty="0"/>
              <a:t>）</a:t>
            </a:r>
            <a:endParaRPr lang="en-US" altLang="zh-CN" dirty="0"/>
          </a:p>
          <a:p>
            <a:pPr lvl="1">
              <a:buClr>
                <a:schemeClr val="tx1"/>
              </a:buClr>
            </a:pPr>
            <a:endParaRPr lang="en-US" altLang="zh-CN" dirty="0"/>
          </a:p>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“面”绘制</a:t>
            </a:r>
            <a:endParaRPr lang="en-US" altLang="zh-CN" dirty="0"/>
          </a:p>
          <a:p>
            <a:pPr lvl="1">
              <a:buClr>
                <a:schemeClr val="tx1"/>
              </a:buClr>
            </a:pPr>
            <a:r>
              <a:rPr lang="en-US" altLang="zh-CN" dirty="0"/>
              <a:t>GL_FILL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sp>
        <p:nvSpPr>
          <p:cNvPr id="11" name="矩形 10"/>
          <p:cNvSpPr/>
          <p:nvPr/>
        </p:nvSpPr>
        <p:spPr>
          <a:xfrm>
            <a:off x="1125376" y="2463240"/>
            <a:ext cx="7736522" cy="286232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a:t>
            </a:r>
            <a:r>
              <a:rPr lang="en-US" altLang="zh-CN" b="1" dirty="0" err="1">
                <a:latin typeface="ZztexMono-Regular"/>
              </a:rPr>
              <a:t>i</a:t>
            </a:r>
            <a:r>
              <a:rPr lang="en-US" altLang="zh-CN" b="1" dirty="0">
                <a:latin typeface="ZztexMono-Regular"/>
              </a:rPr>
              <a:t>=0; </a:t>
            </a:r>
            <a:r>
              <a:rPr lang="en-US" altLang="zh-CN" b="1" dirty="0" err="1">
                <a:latin typeface="ZztexMono-Regular"/>
              </a:rPr>
              <a:t>i</a:t>
            </a:r>
            <a:r>
              <a:rPr lang="en-US" altLang="zh-CN" b="1" dirty="0">
                <a:latin typeface="ZztexMono-Regular"/>
              </a:rPr>
              <a:t>&lt;N-1; </a:t>
            </a:r>
            <a:r>
              <a:rPr lang="en-US" altLang="zh-CN" b="1" dirty="0" err="1">
                <a:latin typeface="ZztexMono-Regular"/>
              </a:rPr>
              <a:t>i</a:t>
            </a:r>
            <a:r>
              <a:rPr lang="en-US" altLang="zh-CN" b="1" dirty="0">
                <a:latin typeface="ZztexMono-Regular"/>
              </a:rPr>
              <a:t>++) </a:t>
            </a:r>
          </a:p>
          <a:p>
            <a:r>
              <a:rPr lang="zh-CN" altLang="en-US" b="1" dirty="0">
                <a:latin typeface="ZztexMono-Regular"/>
              </a:rPr>
              <a:t>     </a:t>
            </a:r>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j=0; j&lt;M-1;j++)</a:t>
            </a:r>
          </a:p>
          <a:p>
            <a:r>
              <a:rPr lang="en-US" altLang="zh-CN" b="1" dirty="0">
                <a:solidFill>
                  <a:srgbClr val="00B050"/>
                </a:solidFill>
                <a:latin typeface="ZztexMono-Regular"/>
              </a:rPr>
              <a:t>//NM quads, 2 triangles/quad</a:t>
            </a:r>
          </a:p>
          <a:p>
            <a:r>
              <a:rPr lang="en-US" altLang="zh-CN" b="1" dirty="0">
                <a:latin typeface="ZztexMono-Regular"/>
              </a:rPr>
              <a:t>{</a:t>
            </a:r>
          </a:p>
          <a:p>
            <a:pPr lvl="1"/>
            <a:r>
              <a:rPr lang="en-US" altLang="zh-CN" b="1" dirty="0">
                <a:latin typeface="ZztexMono-Regular"/>
              </a:rPr>
              <a:t>triangles[k] = </a:t>
            </a:r>
            <a:r>
              <a:rPr lang="en-US" altLang="zh-CN" b="1" dirty="0">
                <a:solidFill>
                  <a:srgbClr val="0000FF"/>
                </a:solidFill>
                <a:latin typeface="ZztexMono-Regular"/>
              </a:rPr>
              <a:t>vec4</a:t>
            </a:r>
            <a:r>
              <a:rPr lang="en-US" altLang="zh-CN" b="1" dirty="0">
                <a:latin typeface="ZztexMono-Regular"/>
              </a:rPr>
              <a:t>(2.0*(</a:t>
            </a:r>
            <a:r>
              <a:rPr lang="en-US" altLang="zh-CN" b="1" dirty="0" err="1">
                <a:latin typeface="ZztexMono-Regular"/>
              </a:rPr>
              <a:t>i</a:t>
            </a:r>
            <a:r>
              <a:rPr lang="en-US" altLang="zh-CN" b="1" dirty="0">
                <a:latin typeface="ZztexMono-Regular"/>
              </a:rPr>
              <a:t>/fn-0.5), data[</a:t>
            </a:r>
            <a:r>
              <a:rPr lang="en-US" altLang="zh-CN" b="1" dirty="0" err="1">
                <a:latin typeface="ZztexMono-Regular"/>
              </a:rPr>
              <a:t>i</a:t>
            </a:r>
            <a:r>
              <a:rPr lang="en-US" altLang="zh-CN" b="1" dirty="0">
                <a:latin typeface="ZztexMono-Regular"/>
              </a:rPr>
              <a:t>][j]/</a:t>
            </a:r>
            <a:r>
              <a:rPr lang="en-US" altLang="zh-CN" b="1" dirty="0" err="1">
                <a:latin typeface="ZztexMono-Regular"/>
              </a:rPr>
              <a:t>fmax</a:t>
            </a:r>
            <a:r>
              <a:rPr lang="en-US" altLang="zh-CN" b="1" dirty="0">
                <a:latin typeface="ZztexMono-Regular"/>
              </a:rPr>
              <a:t>, -j/fm,1.0); </a:t>
            </a:r>
          </a:p>
          <a:p>
            <a:pPr lvl="1"/>
            <a:r>
              <a:rPr lang="en-US" altLang="zh-CN" b="1" dirty="0">
                <a:latin typeface="ZztexMono-Regular"/>
              </a:rPr>
              <a:t>k++;</a:t>
            </a:r>
          </a:p>
          <a:p>
            <a:pPr lvl="1"/>
            <a:r>
              <a:rPr lang="en-US" altLang="zh-CN" b="1" dirty="0">
                <a:latin typeface="ZztexMono-Regular"/>
              </a:rPr>
              <a:t>triangles[k] = </a:t>
            </a:r>
            <a:r>
              <a:rPr lang="en-US" altLang="zh-CN" b="1" dirty="0">
                <a:solidFill>
                  <a:srgbClr val="0000FF"/>
                </a:solidFill>
                <a:latin typeface="ZztexMono-Regular"/>
              </a:rPr>
              <a:t>vec4</a:t>
            </a:r>
            <a:r>
              <a:rPr lang="en-US" altLang="zh-CN" b="1" dirty="0">
                <a:latin typeface="ZztexMono-Regular"/>
              </a:rPr>
              <a:t>(2.0*((i+1)/fn-0.5), data[i+1][j]/</a:t>
            </a:r>
            <a:r>
              <a:rPr lang="en-US" altLang="zh-CN" b="1" dirty="0" err="1">
                <a:latin typeface="ZztexMono-Regular"/>
              </a:rPr>
              <a:t>fmax</a:t>
            </a:r>
            <a:r>
              <a:rPr lang="en-US" altLang="zh-CN" b="1" dirty="0">
                <a:latin typeface="ZztexMono-Regular"/>
              </a:rPr>
              <a:t>,</a:t>
            </a:r>
          </a:p>
          <a:p>
            <a:pPr lvl="1"/>
            <a:r>
              <a:rPr lang="en-US" altLang="zh-CN" b="1" dirty="0">
                <a:latin typeface="ZztexMono-Regular"/>
              </a:rPr>
              <a:t>-j/</a:t>
            </a:r>
            <a:r>
              <a:rPr lang="en-US" altLang="zh-CN" b="1" dirty="0" err="1">
                <a:latin typeface="ZztexMono-Regular"/>
              </a:rPr>
              <a:t>fm</a:t>
            </a:r>
            <a:r>
              <a:rPr lang="en-US" altLang="zh-CN" b="1" dirty="0">
                <a:latin typeface="ZztexMono-Regular"/>
              </a:rPr>
              <a:t>, 1.0); </a:t>
            </a:r>
          </a:p>
          <a:p>
            <a:pPr lvl="1"/>
            <a:r>
              <a:rPr lang="en-US" altLang="zh-CN" b="1" dirty="0">
                <a:latin typeface="ZztexMono-Regular"/>
              </a:rPr>
              <a:t>k++;  ……</a:t>
            </a:r>
          </a:p>
          <a:p>
            <a:r>
              <a:rPr lang="en-US" altLang="zh-CN" b="1" dirty="0">
                <a:latin typeface="ZztexMono-Regular"/>
              </a:rPr>
              <a:t>}</a:t>
            </a:r>
            <a:endParaRPr lang="zh-CN" altLang="en-US" dirty="0"/>
          </a:p>
        </p:txBody>
      </p:sp>
    </p:spTree>
    <p:extLst>
      <p:ext uri="{BB962C8B-B14F-4D97-AF65-F5344CB8AC3E}">
        <p14:creationId xmlns:p14="http://schemas.microsoft.com/office/powerpoint/2010/main" val="1287688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3.1</a:t>
            </a:r>
            <a:endParaRPr lang="en-US" dirty="0"/>
          </a:p>
        </p:txBody>
      </p:sp>
      <p:sp>
        <p:nvSpPr>
          <p:cNvPr id="3" name="Content Placeholder 2"/>
          <p:cNvSpPr>
            <a:spLocks noGrp="1"/>
          </p:cNvSpPr>
          <p:nvPr>
            <p:ph idx="1"/>
          </p:nvPr>
        </p:nvSpPr>
        <p:spPr>
          <a:xfrm>
            <a:off x="628649" y="1316831"/>
            <a:ext cx="8089147" cy="4351338"/>
          </a:xfrm>
        </p:spPr>
        <p:txBody>
          <a:bodyPr/>
          <a:lstStyle/>
          <a:p>
            <a:r>
              <a:rPr lang="zh-CN" altLang="en-US" dirty="0"/>
              <a:t>相机定位和投影</a:t>
            </a:r>
            <a:endParaRPr lang="en-US" altLang="zh-CN" dirty="0">
              <a:solidFill>
                <a:srgbClr val="FF0000"/>
              </a:solidFill>
            </a:endParaRPr>
          </a:p>
          <a:p>
            <a:pPr lvl="1"/>
            <a:r>
              <a:rPr lang="zh-CN" altLang="en-US" dirty="0"/>
              <a:t>了解</a:t>
            </a:r>
            <a:r>
              <a:rPr lang="en-US" altLang="zh-CN" dirty="0"/>
              <a:t>OpenGL</a:t>
            </a:r>
            <a:r>
              <a:rPr lang="zh-CN" altLang="en-US" dirty="0"/>
              <a:t>中相机的模型视图变换，正交投影和透视投影变换的基本原理</a:t>
            </a:r>
          </a:p>
          <a:p>
            <a:pPr lvl="1"/>
            <a:r>
              <a:rPr lang="zh-CN" altLang="en-US" dirty="0"/>
              <a:t>掌握在</a:t>
            </a:r>
            <a:r>
              <a:rPr lang="en-US" dirty="0"/>
              <a:t>OpenGL</a:t>
            </a:r>
            <a:r>
              <a:rPr lang="zh-CN" altLang="en-US" dirty="0"/>
              <a:t>中实现相机观察变换，正交投影和透视投影变换</a:t>
            </a:r>
            <a:endParaRPr lang="en-US" dirty="0"/>
          </a:p>
          <a:p>
            <a:pPr lvl="1"/>
            <a:endParaRPr lang="zh-CN" alt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p:pic>
        <p:nvPicPr>
          <p:cNvPr id="9" name="图片 3">
            <a:extLst>
              <a:ext uri="{FF2B5EF4-FFF2-40B4-BE49-F238E27FC236}">
                <a16:creationId xmlns:a16="http://schemas.microsoft.com/office/drawing/2014/main" id="{1E8A8A5B-CA5B-4548-B7F9-D1BDFF03C3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30204" y="3027367"/>
            <a:ext cx="3286035" cy="3286035"/>
          </a:xfrm>
          <a:prstGeom prst="rect">
            <a:avLst/>
          </a:prstGeom>
        </p:spPr>
      </p:pic>
    </p:spTree>
    <p:extLst>
      <p:ext uri="{BB962C8B-B14F-4D97-AF65-F5344CB8AC3E}">
        <p14:creationId xmlns:p14="http://schemas.microsoft.com/office/powerpoint/2010/main" val="908503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期中大作业</a:t>
            </a:r>
            <a:endParaRPr lang="en-US" dirty="0"/>
          </a:p>
        </p:txBody>
      </p:sp>
      <p:sp>
        <p:nvSpPr>
          <p:cNvPr id="3" name="Content Placeholder 2"/>
          <p:cNvSpPr>
            <a:spLocks noGrp="1"/>
          </p:cNvSpPr>
          <p:nvPr>
            <p:ph idx="1"/>
          </p:nvPr>
        </p:nvSpPr>
        <p:spPr/>
        <p:txBody>
          <a:bodyPr/>
          <a:lstStyle/>
          <a:p>
            <a:r>
              <a:rPr lang="zh-CN" altLang="en-US" dirty="0"/>
              <a:t>俄罗斯方块</a:t>
            </a:r>
            <a:r>
              <a:rPr lang="en-US" dirty="0"/>
              <a:t> </a:t>
            </a:r>
          </a:p>
          <a:p>
            <a:pPr lvl="1"/>
            <a:r>
              <a:rPr lang="zh-CN" altLang="en-US" dirty="0"/>
              <a:t>编写一个简化版的俄罗斯方块游戏程序，撰写详细实验报告</a:t>
            </a:r>
            <a:endParaRPr lang="en-US" altLang="zh-CN" dirty="0"/>
          </a:p>
          <a:p>
            <a:pPr lvl="1"/>
            <a:r>
              <a:rPr lang="zh-CN" altLang="en-US" dirty="0"/>
              <a:t>提供参考代码，仅需实现部分功能</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23</a:t>
            </a:r>
            <a:r>
              <a:rPr lang="zh-CN" altLang="en-US" b="1" dirty="0">
                <a:solidFill>
                  <a:srgbClr val="FF0000"/>
                </a:solidFill>
              </a:rPr>
              <a:t>年</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29</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pic>
        <p:nvPicPr>
          <p:cNvPr id="5" name="Picture 4"/>
          <p:cNvPicPr/>
          <p:nvPr/>
        </p:nvPicPr>
        <p:blipFill>
          <a:blip r:embed="rId2"/>
          <a:stretch>
            <a:fillRect/>
          </a:stretch>
        </p:blipFill>
        <p:spPr>
          <a:xfrm>
            <a:off x="2542222" y="3080782"/>
            <a:ext cx="4059555" cy="2999740"/>
          </a:xfrm>
          <a:prstGeom prst="rect">
            <a:avLst/>
          </a:prstGeom>
        </p:spPr>
      </p:pic>
    </p:spTree>
    <p:extLst>
      <p:ext uri="{BB962C8B-B14F-4D97-AF65-F5344CB8AC3E}">
        <p14:creationId xmlns:p14="http://schemas.microsoft.com/office/powerpoint/2010/main" val="519895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实验二</a:t>
            </a:r>
            <a:endParaRPr lang="en-US" dirty="0"/>
          </a:p>
        </p:txBody>
      </p:sp>
      <p:sp>
        <p:nvSpPr>
          <p:cNvPr id="3" name="Content Placeholder 2"/>
          <p:cNvSpPr>
            <a:spLocks noGrp="1"/>
          </p:cNvSpPr>
          <p:nvPr>
            <p:ph idx="1"/>
          </p:nvPr>
        </p:nvSpPr>
        <p:spPr/>
        <p:txBody>
          <a:bodyPr/>
          <a:lstStyle/>
          <a:p>
            <a:r>
              <a:rPr lang="zh-CN" altLang="en-US" dirty="0"/>
              <a:t>三维模型读取与控制</a:t>
            </a:r>
            <a:endParaRPr lang="en-US" altLang="zh-CN" dirty="0"/>
          </a:p>
          <a:p>
            <a:pPr lvl="1"/>
            <a:r>
              <a:rPr lang="zh-CN" altLang="en-US" dirty="0"/>
              <a:t>读取</a:t>
            </a:r>
            <a:r>
              <a:rPr lang="en-US" altLang="zh-CN" dirty="0"/>
              <a:t>off</a:t>
            </a:r>
            <a:r>
              <a:rPr lang="zh-CN" altLang="en-US" dirty="0"/>
              <a:t>格式三维模型，对其赋色</a:t>
            </a:r>
            <a:endParaRPr lang="en-US" altLang="zh-CN" dirty="0"/>
          </a:p>
          <a:p>
            <a:pPr lvl="1"/>
            <a:r>
              <a:rPr lang="zh-CN" altLang="en-US" dirty="0"/>
              <a:t>利用鼠标和键盘的交互生成动画</a:t>
            </a:r>
            <a:endParaRPr lang="en-US" altLang="zh-CN" dirty="0"/>
          </a:p>
          <a:p>
            <a:pPr lvl="1"/>
            <a:r>
              <a:rPr lang="zh-CN" altLang="en-US" dirty="0"/>
              <a:t>撰写详细实验报告</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23</a:t>
            </a:r>
            <a:r>
              <a:rPr lang="zh-CN" altLang="en-US" b="1" dirty="0">
                <a:solidFill>
                  <a:srgbClr val="FF0000"/>
                </a:solidFill>
              </a:rPr>
              <a:t>年</a:t>
            </a:r>
            <a:r>
              <a:rPr lang="en-US" altLang="zh-CN" b="1" dirty="0">
                <a:solidFill>
                  <a:srgbClr val="FF0000"/>
                </a:solidFill>
              </a:rPr>
              <a:t>11</a:t>
            </a:r>
            <a:r>
              <a:rPr lang="zh-CN" altLang="en-US" b="1" dirty="0">
                <a:solidFill>
                  <a:srgbClr val="FF0000"/>
                </a:solidFill>
              </a:rPr>
              <a:t>月</a:t>
            </a:r>
            <a:r>
              <a:rPr lang="en-US" altLang="zh-CN" b="1" dirty="0">
                <a:solidFill>
                  <a:srgbClr val="FF0000"/>
                </a:solidFill>
              </a:rPr>
              <a:t>05</a:t>
            </a:r>
            <a:r>
              <a:rPr lang="zh-CN" altLang="en-US" b="1" dirty="0">
                <a:solidFill>
                  <a:srgbClr val="FF0000"/>
                </a:solidFill>
              </a:rPr>
              <a:t>日</a:t>
            </a:r>
            <a:r>
              <a:rPr lang="en-US"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pic>
        <p:nvPicPr>
          <p:cNvPr id="7" name="Picture 6">
            <a:extLst>
              <a:ext uri="{FF2B5EF4-FFF2-40B4-BE49-F238E27FC236}">
                <a16:creationId xmlns:a16="http://schemas.microsoft.com/office/drawing/2014/main" id="{3D19355F-FF43-5444-836F-5B2AFF4ECE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2083" y="3280918"/>
            <a:ext cx="3239984" cy="3358784"/>
          </a:xfrm>
          <a:prstGeom prst="rect">
            <a:avLst/>
          </a:prstGeom>
        </p:spPr>
      </p:pic>
    </p:spTree>
    <p:extLst>
      <p:ext uri="{BB962C8B-B14F-4D97-AF65-F5344CB8AC3E}">
        <p14:creationId xmlns:p14="http://schemas.microsoft.com/office/powerpoint/2010/main" val="3810512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id="{18BD6BE3-C3C9-B646-9772-F175E5E85A84}"/>
              </a:ext>
            </a:extLst>
          </p:cNvPr>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a:extLst>
              <a:ext uri="{FF2B5EF4-FFF2-40B4-BE49-F238E27FC236}">
                <a16:creationId xmlns:a16="http://schemas.microsoft.com/office/drawing/2014/main" id="{F8638F6C-48F9-C849-B8CE-96E04A1EF4BD}"/>
              </a:ext>
            </a:extLst>
          </p:cNvPr>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14" name="图片 11">
            <a:extLst>
              <a:ext uri="{FF2B5EF4-FFF2-40B4-BE49-F238E27FC236}">
                <a16:creationId xmlns:a16="http://schemas.microsoft.com/office/drawing/2014/main" id="{DE469DDA-1753-D14C-88E8-CC9D73BA20BA}"/>
              </a:ext>
            </a:extLst>
          </p:cNvPr>
          <p:cNvPicPr>
            <a:picLocks noChangeAspect="1"/>
          </p:cNvPicPr>
          <p:nvPr/>
        </p:nvPicPr>
        <p:blipFill>
          <a:blip r:embed="rId3"/>
          <a:stretch>
            <a:fillRect/>
          </a:stretch>
        </p:blipFill>
        <p:spPr>
          <a:xfrm>
            <a:off x="1787450" y="1991082"/>
            <a:ext cx="1112742" cy="1112742"/>
          </a:xfrm>
          <a:prstGeom prst="rect">
            <a:avLst/>
          </a:prstGeom>
        </p:spPr>
      </p:pic>
      <p:sp>
        <p:nvSpPr>
          <p:cNvPr id="15" name="圆角矩形 13">
            <a:extLst>
              <a:ext uri="{FF2B5EF4-FFF2-40B4-BE49-F238E27FC236}">
                <a16:creationId xmlns:a16="http://schemas.microsoft.com/office/drawing/2014/main" id="{A6635808-0CC4-2649-B7E5-CF0DC2F3E8E5}"/>
              </a:ext>
            </a:extLst>
          </p:cNvPr>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4">
            <a:extLst>
              <a:ext uri="{FF2B5EF4-FFF2-40B4-BE49-F238E27FC236}">
                <a16:creationId xmlns:a16="http://schemas.microsoft.com/office/drawing/2014/main" id="{D8196DF1-5656-DF43-8C86-09ABB359FC14}"/>
              </a:ext>
            </a:extLst>
          </p:cNvPr>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6">
            <a:extLst>
              <a:ext uri="{FF2B5EF4-FFF2-40B4-BE49-F238E27FC236}">
                <a16:creationId xmlns:a16="http://schemas.microsoft.com/office/drawing/2014/main" id="{E4412DE7-2C1E-3D4E-9C71-A98598C6763F}"/>
              </a:ext>
            </a:extLst>
          </p:cNvPr>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18" name="圆角矩形 12">
            <a:extLst>
              <a:ext uri="{FF2B5EF4-FFF2-40B4-BE49-F238E27FC236}">
                <a16:creationId xmlns:a16="http://schemas.microsoft.com/office/drawing/2014/main" id="{CC16B341-A124-3A45-8DAB-1FEBA14D7C29}"/>
              </a:ext>
            </a:extLst>
          </p:cNvPr>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4"/>
              </a:rPr>
              <a:t>http://</a:t>
            </a:r>
            <a:r>
              <a:rPr lang="en-US" altLang="zh-CN" sz="2000" b="1" dirty="0" err="1">
                <a:solidFill>
                  <a:schemeClr val="tx1">
                    <a:lumMod val="65000"/>
                    <a:lumOff val="35000"/>
                  </a:schemeClr>
                </a:solidFill>
                <a:hlinkClick r:id="rId4"/>
              </a:rPr>
              <a:t>csse.szu.edu.cn</a:t>
            </a:r>
            <a:r>
              <a:rPr lang="en-US" altLang="zh-CN" sz="2000" b="1" dirty="0">
                <a:solidFill>
                  <a:schemeClr val="tx1">
                    <a:lumMod val="65000"/>
                    <a:lumOff val="35000"/>
                  </a:schemeClr>
                </a:solidFill>
                <a:hlinkClick r:id="rId4"/>
              </a:rPr>
              <a:t>/staff/</a:t>
            </a:r>
            <a:r>
              <a:rPr lang="en-US" altLang="zh-CN" sz="2000" b="1" dirty="0" err="1">
                <a:solidFill>
                  <a:schemeClr val="tx1">
                    <a:lumMod val="65000"/>
                    <a:lumOff val="35000"/>
                  </a:schemeClr>
                </a:solidFill>
                <a:hlinkClick r:id="rId4"/>
              </a:rPr>
              <a:t>ruizhenhu</a:t>
            </a:r>
            <a:r>
              <a:rPr lang="en-US" altLang="zh-CN" sz="2000" b="1" dirty="0">
                <a:solidFill>
                  <a:schemeClr val="tx1">
                    <a:lumMod val="65000"/>
                    <a:lumOff val="35000"/>
                  </a:schemeClr>
                </a:solidFill>
                <a:hlinkClick r:id="rId4"/>
              </a:rPr>
              <a:t>/</a:t>
            </a:r>
            <a:endParaRPr lang="zh-CN" altLang="en-US" sz="2000" b="1" dirty="0">
              <a:solidFill>
                <a:schemeClr val="tx1">
                  <a:lumMod val="65000"/>
                  <a:lumOff val="35000"/>
                </a:schemeClr>
              </a:solidFill>
            </a:endParaRPr>
          </a:p>
        </p:txBody>
      </p:sp>
      <p:pic>
        <p:nvPicPr>
          <p:cNvPr id="19" name="Picture 18">
            <a:extLst>
              <a:ext uri="{FF2B5EF4-FFF2-40B4-BE49-F238E27FC236}">
                <a16:creationId xmlns:a16="http://schemas.microsoft.com/office/drawing/2014/main" id="{E6C8A08C-CB98-6845-A95A-5EB295D84A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a:extLst>
              <a:ext uri="{FF2B5EF4-FFF2-40B4-BE49-F238E27FC236}">
                <a16:creationId xmlns:a16="http://schemas.microsoft.com/office/drawing/2014/main" id="{A3CCFD04-20AD-8A47-B79E-F9B4939179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extLst>
      <p:ext uri="{BB962C8B-B14F-4D97-AF65-F5344CB8AC3E}">
        <p14:creationId xmlns:p14="http://schemas.microsoft.com/office/powerpoint/2010/main" val="158670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spTree>
    <p:extLst>
      <p:ext uri="{BB962C8B-B14F-4D97-AF65-F5344CB8AC3E}">
        <p14:creationId xmlns:p14="http://schemas.microsoft.com/office/powerpoint/2010/main" val="91036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t>vpn</a:t>
            </a:r>
            <a:r>
              <a:rPr lang="en-US" altLang="zh-CN" sz="1800" dirty="0"/>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pic>
        <p:nvPicPr>
          <p:cNvPr id="5" name="图片 4"/>
          <p:cNvPicPr>
            <a:picLocks noChangeAspect="1"/>
          </p:cNvPicPr>
          <p:nvPr/>
        </p:nvPicPr>
        <p:blipFill>
          <a:blip r:embed="rId2"/>
          <a:stretch>
            <a:fillRect/>
          </a:stretch>
        </p:blipFill>
        <p:spPr>
          <a:xfrm>
            <a:off x="3778932" y="3492500"/>
            <a:ext cx="4928254" cy="3286538"/>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79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把基的改变方法推广可有</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由此定义了</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2017073" y="1954510"/>
                <a:ext cx="4728487"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2017073" y="1954510"/>
                <a:ext cx="4728487" cy="1676400"/>
              </a:xfrm>
              <a:prstGeom prst="rect">
                <a:avLst/>
              </a:prstGeom>
              <a:blipFill rotWithShape="0">
                <a:blip r:embed="rId2"/>
                <a:stretch>
                  <a:fillRect l="-902"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55418" y="4609292"/>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55418" y="4609292"/>
                <a:ext cx="4655890" cy="1606081"/>
              </a:xfrm>
              <a:prstGeom prst="rect">
                <a:avLst/>
              </a:prstGeom>
              <a:blipFill>
                <a:blip r:embed="rId3"/>
                <a:stretch>
                  <a:fillRect b="-3150"/>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D3BFE3F0-E9A7-794B-8457-5B79DE8D8A1B}"/>
                  </a:ext>
                </a:extLst>
              </p:cNvPr>
              <p:cNvSpPr txBox="1">
                <a:spLocks noChangeArrowheads="1"/>
              </p:cNvSpPr>
              <p:nvPr/>
            </p:nvSpPr>
            <p:spPr bwMode="auto">
              <a:xfrm>
                <a:off x="5466576" y="5820883"/>
                <a:ext cx="3627602" cy="400110"/>
              </a:xfrm>
              <a:prstGeom prst="rect">
                <a:avLst/>
              </a:prstGeom>
              <a:noFill/>
              <a:ln w="12700">
                <a:noFill/>
                <a:miter lim="800000"/>
                <a:headEnd type="none" w="sm" len="sm"/>
                <a:tailEnd type="none" w="sm" len="sm"/>
              </a:ln>
            </p:spPr>
            <p:txBody>
              <a:bodyPr wrap="square" anchorCtr="1">
                <a:spAutoFit/>
              </a:bodyPr>
              <a:lstStyle/>
              <a:p>
                <a14:m>
                  <m:oMath xmlns:m="http://schemas.openxmlformats.org/officeDocument/2006/math">
                    <m:r>
                      <a:rPr lang="en-US" altLang="zh-CN" sz="2000" b="1" i="1" dirty="0" smtClean="0">
                        <a:latin typeface="Cambria Math" panose="02040503050406030204" pitchFamily="18" charset="0"/>
                        <a:ea typeface="Microsoft YaHei" charset="-122"/>
                        <a:cs typeface="Microsoft YaHei" charset="-122"/>
                      </a:rPr>
                      <m:t>𝒃</m:t>
                    </m:r>
                    <m:r>
                      <a:rPr lang="en-US" altLang="zh-CN" sz="2000" b="0" i="1" dirty="0" smtClean="0">
                        <a:latin typeface="Cambria Math" charset="0"/>
                        <a:ea typeface="Microsoft YaHei" charset="-122"/>
                        <a:cs typeface="Microsoft YaHei" charset="-122"/>
                      </a:rPr>
                      <m:t>=</m:t>
                    </m:r>
                    <m:sSup>
                      <m:sSupPr>
                        <m:ctrlPr>
                          <a:rPr lang="en-US" altLang="zh-CN" sz="2000" b="0" i="1" dirty="0" smtClean="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m:t>
                        </m:r>
                        <m:sSup>
                          <m:sSupPr>
                            <m:ctrlPr>
                              <a:rPr lang="en-US" altLang="zh-CN" sz="2000" i="1" dirty="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rPr>
                          <m:t>)</m:t>
                        </m:r>
                      </m:e>
                      <m:sup>
                        <m:r>
                          <a:rPr lang="en-US" altLang="zh-CN" sz="2000" b="0" i="1" dirty="0" smtClean="0">
                            <a:latin typeface="Cambria Math" panose="02040503050406030204" pitchFamily="18" charset="0"/>
                            <a:ea typeface="Microsoft YaHei" charset="-122"/>
                          </a:rPr>
                          <m:t>−1</m:t>
                        </m:r>
                      </m:sup>
                    </m:sSup>
                    <m:r>
                      <a:rPr lang="en-US" altLang="zh-CN" sz="2000" b="1" i="1" dirty="0" smtClean="0">
                        <a:latin typeface="Cambria Math" panose="02040503050406030204" pitchFamily="18" charset="0"/>
                        <a:ea typeface="Microsoft YaHei" charset="-122"/>
                        <a:cs typeface="Microsoft YaHei" charset="-122"/>
                      </a:rPr>
                      <m:t>𝒂</m:t>
                    </m:r>
                    <m:r>
                      <a:rPr lang="en-US" altLang="zh-CN" sz="2000" b="1" i="1" dirty="0" smtClean="0">
                        <a:latin typeface="Cambria Math" panose="02040503050406030204" pitchFamily="18" charset="0"/>
                        <a:ea typeface="Microsoft YaHei" charset="-122"/>
                        <a:cs typeface="Microsoft YaHei" charset="-122"/>
                      </a:rPr>
                      <m:t>=</m:t>
                    </m:r>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𝑅</m:t>
                        </m:r>
                      </m:e>
                      <m:sup>
                        <m:r>
                          <a:rPr lang="en-US" altLang="zh-CN" sz="2000" i="1" dirty="0">
                            <a:latin typeface="Cambria Math" panose="02040503050406030204" pitchFamily="18" charset="0"/>
                            <a:ea typeface="Microsoft YaHei" charset="-122"/>
                          </a:rPr>
                          <m:t>−1</m:t>
                        </m:r>
                      </m:sup>
                    </m:sSup>
                  </m:oMath>
                </a14:m>
                <a:r>
                  <a:rPr lang="en-US" altLang="zh-CN" sz="2000" dirty="0">
                    <a:ea typeface="Microsoft YaHei" charset="-122"/>
                  </a:rPr>
                  <a:t> </a:t>
                </a:r>
                <a14:m>
                  <m:oMath xmlns:m="http://schemas.openxmlformats.org/officeDocument/2006/math">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𝑇</m:t>
                        </m:r>
                      </m:e>
                      <m:sup>
                        <m:r>
                          <a:rPr lang="en-US" altLang="zh-CN" sz="2000" i="1" dirty="0">
                            <a:latin typeface="Cambria Math" panose="02040503050406030204" pitchFamily="18" charset="0"/>
                            <a:ea typeface="Microsoft YaHei" charset="-122"/>
                          </a:rPr>
                          <m:t>−1</m:t>
                        </m:r>
                      </m:sup>
                    </m:sSup>
                  </m:oMath>
                </a14:m>
                <a:r>
                  <a:rPr lang="en-US" altLang="zh-CN" sz="2000" b="1" dirty="0">
                    <a:ea typeface="Microsoft YaHei" charset="-122"/>
                    <a:cs typeface="Microsoft YaHei" charset="-122"/>
                  </a:rPr>
                  <a:t> </a:t>
                </a:r>
                <a14:m>
                  <m:oMath xmlns:m="http://schemas.openxmlformats.org/officeDocument/2006/math">
                    <m:r>
                      <a:rPr lang="en-US" altLang="zh-CN" sz="2000" b="1" i="1" dirty="0">
                        <a:latin typeface="Cambria Math" panose="02040503050406030204" pitchFamily="18" charset="0"/>
                        <a:ea typeface="Microsoft YaHei" charset="-122"/>
                        <a:cs typeface="Microsoft YaHei" charset="-122"/>
                      </a:rPr>
                      <m:t>𝒂</m:t>
                    </m:r>
                  </m:oMath>
                </a14:m>
                <a:endParaRPr lang="en-US" altLang="zh-CN" sz="2000" b="1" dirty="0">
                  <a:latin typeface="Microsoft YaHei" charset="-122"/>
                  <a:ea typeface="Microsoft YaHei" charset="-122"/>
                  <a:cs typeface="Microsoft YaHei" charset="-122"/>
                </a:endParaRPr>
              </a:p>
            </p:txBody>
          </p:sp>
        </mc:Choice>
        <mc:Fallback xmlns="">
          <p:sp>
            <p:nvSpPr>
              <p:cNvPr id="7" name="Text Box 4">
                <a:extLst>
                  <a:ext uri="{FF2B5EF4-FFF2-40B4-BE49-F238E27FC236}">
                    <a16:creationId xmlns:a16="http://schemas.microsoft.com/office/drawing/2014/main" id="{D3BFE3F0-E9A7-794B-8457-5B79DE8D8A1B}"/>
                  </a:ext>
                </a:extLst>
              </p:cNvPr>
              <p:cNvSpPr txBox="1">
                <a:spLocks noRot="1" noChangeAspect="1" noMove="1" noResize="1" noEditPoints="1" noAdjustHandles="1" noChangeArrowheads="1" noChangeShapeType="1" noTextEdit="1"/>
              </p:cNvSpPr>
              <p:nvPr/>
            </p:nvSpPr>
            <p:spPr bwMode="auto">
              <a:xfrm>
                <a:off x="5466576" y="5820883"/>
                <a:ext cx="3627602" cy="400110"/>
              </a:xfrm>
              <a:prstGeom prst="rect">
                <a:avLst/>
              </a:prstGeom>
              <a:blipFill>
                <a:blip r:embed="rId4"/>
                <a:stretch>
                  <a:fillRect b="-12121"/>
                </a:stretch>
              </a:blipFill>
              <a:ln w="12700">
                <a:noFill/>
                <a:miter lim="800000"/>
                <a:headEnd type="none" w="sm" len="sm"/>
                <a:tailEnd type="none" w="sm" len="sm"/>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AAA06622-6A76-094E-A364-F6D31069DBA1}"/>
              </a:ext>
            </a:extLst>
          </p:cNvPr>
          <p:cNvSpPr/>
          <p:nvPr/>
        </p:nvSpPr>
        <p:spPr>
          <a:xfrm>
            <a:off x="5102504" y="5213927"/>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3D70CCF-05B5-5044-BA14-24C7D906BA97}"/>
                  </a:ext>
                </a:extLst>
              </p:cNvPr>
              <p:cNvSpPr/>
              <p:nvPr/>
            </p:nvSpPr>
            <p:spPr>
              <a:xfrm>
                <a:off x="7596708" y="5213927"/>
                <a:ext cx="1244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cs typeface="Microsoft YaHei" charset="-122"/>
                        </a:rPr>
                        <m:t>=</m:t>
                      </m:r>
                      <m:r>
                        <m:rPr>
                          <m:sty m:val="p"/>
                        </m:rPr>
                        <a:rPr lang="en-US" altLang="zh-CN" sz="2000" i="1" dirty="0">
                          <a:latin typeface="Cambria Math" panose="02040503050406030204" pitchFamily="18" charset="0"/>
                          <a:ea typeface="Microsoft YaHei" charset="-122"/>
                          <a:cs typeface="Microsoft YaHei" charset="-122"/>
                        </a:rPr>
                        <m:t>T</m:t>
                      </m:r>
                      <m:r>
                        <m:rPr>
                          <m:sty m:val="p"/>
                        </m:rPr>
                        <a:rPr lang="en-US" altLang="zh-CN" sz="2000" i="1" dirty="0" smtClean="0">
                          <a:latin typeface="Cambria Math" panose="02040503050406030204" pitchFamily="18" charset="0"/>
                          <a:ea typeface="Microsoft YaHei" charset="-122"/>
                          <a:cs typeface="Microsoft YaHei" charset="-122"/>
                        </a:rPr>
                        <m:t>R</m:t>
                      </m:r>
                    </m:oMath>
                  </m:oMathPara>
                </a14:m>
                <a:endParaRPr lang="en-US" sz="2000" dirty="0"/>
              </a:p>
            </p:txBody>
          </p:sp>
        </mc:Choice>
        <mc:Fallback xmlns="">
          <p:sp>
            <p:nvSpPr>
              <p:cNvPr id="6" name="Rectangle 5">
                <a:extLst>
                  <a:ext uri="{FF2B5EF4-FFF2-40B4-BE49-F238E27FC236}">
                    <a16:creationId xmlns:a16="http://schemas.microsoft.com/office/drawing/2014/main" id="{E3D70CCF-05B5-5044-BA14-24C7D906BA97}"/>
                  </a:ext>
                </a:extLst>
              </p:cNvPr>
              <p:cNvSpPr>
                <a:spLocks noRot="1" noChangeAspect="1" noMove="1" noResize="1" noEditPoints="1" noAdjustHandles="1" noChangeArrowheads="1" noChangeShapeType="1" noTextEdit="1"/>
              </p:cNvSpPr>
              <p:nvPr/>
            </p:nvSpPr>
            <p:spPr>
              <a:xfrm>
                <a:off x="7596708" y="5213927"/>
                <a:ext cx="124418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a:extLst>
                  <a:ext uri="{FF2B5EF4-FFF2-40B4-BE49-F238E27FC236}">
                    <a16:creationId xmlns:a16="http://schemas.microsoft.com/office/drawing/2014/main" id="{8D86BDF1-D698-1B49-B2F8-7778C595BF4D}"/>
                  </a:ext>
                </a:extLst>
              </p:cNvPr>
              <p:cNvSpPr txBox="1">
                <a:spLocks noChangeArrowheads="1"/>
              </p:cNvSpPr>
              <p:nvPr/>
            </p:nvSpPr>
            <p:spPr bwMode="auto">
              <a:xfrm>
                <a:off x="5193629" y="5121743"/>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a:extLst>
                  <a:ext uri="{FF2B5EF4-FFF2-40B4-BE49-F238E27FC236}">
                    <a16:creationId xmlns:a16="http://schemas.microsoft.com/office/drawing/2014/main" id="{8D86BDF1-D698-1B49-B2F8-7778C595BF4D}"/>
                  </a:ext>
                </a:extLst>
              </p:cNvPr>
              <p:cNvSpPr txBox="1">
                <a:spLocks noRot="1" noChangeAspect="1" noMove="1" noResize="1" noEditPoints="1" noAdjustHandles="1" noChangeArrowheads="1" noChangeShapeType="1" noTextEdit="1"/>
              </p:cNvSpPr>
              <p:nvPr/>
            </p:nvSpPr>
            <p:spPr bwMode="auto">
              <a:xfrm>
                <a:off x="5193629" y="5121743"/>
                <a:ext cx="2728623" cy="522194"/>
              </a:xfrm>
              <a:prstGeom prst="rect">
                <a:avLst/>
              </a:prstGeom>
              <a:blipFill>
                <a:blip r:embed="rId6"/>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1498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pic>
        <p:nvPicPr>
          <p:cNvPr id="6" name="图片 5"/>
          <p:cNvPicPr>
            <a:picLocks noChangeAspect="1"/>
          </p:cNvPicPr>
          <p:nvPr/>
        </p:nvPicPr>
        <p:blipFill>
          <a:blip r:embed="rId3"/>
          <a:stretch>
            <a:fillRect/>
          </a:stretch>
        </p:blipFill>
        <p:spPr>
          <a:xfrm>
            <a:off x="1977230" y="3878293"/>
            <a:ext cx="5018953" cy="2202229"/>
          </a:xfrm>
          <a:prstGeom prst="rect">
            <a:avLst/>
          </a:prstGeom>
        </p:spPr>
      </p:pic>
    </p:spTree>
    <p:extLst>
      <p:ext uri="{BB962C8B-B14F-4D97-AF65-F5344CB8AC3E}">
        <p14:creationId xmlns:p14="http://schemas.microsoft.com/office/powerpoint/2010/main" val="106010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sp>
        <p:nvSpPr>
          <p:cNvPr id="8" name="文本框 7"/>
          <p:cNvSpPr txBox="1"/>
          <p:nvPr/>
        </p:nvSpPr>
        <p:spPr>
          <a:xfrm>
            <a:off x="4180792" y="3850885"/>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观察</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4</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0"/>
            <a:ext cx="7886700" cy="5338493"/>
          </a:xfrm>
        </p:spPr>
        <p:txBody>
          <a:bodyPr>
            <a:normAutofit/>
          </a:bodyPr>
          <a:lstStyle/>
          <a:p>
            <a:pPr>
              <a:buClr>
                <a:srgbClr val="94003F"/>
              </a:buClr>
            </a:pPr>
            <a:r>
              <a:rPr lang="zh-CN" altLang="en-US" dirty="0"/>
              <a:t>经典视图</a:t>
            </a:r>
            <a:endParaRPr lang="en-US" altLang="zh-CN" dirty="0"/>
          </a:p>
          <a:p>
            <a:pPr>
              <a:buClr>
                <a:srgbClr val="94003F"/>
              </a:buClr>
            </a:pPr>
            <a:r>
              <a:rPr lang="zh-CN" altLang="en-US" dirty="0"/>
              <a:t>计算机视图</a:t>
            </a:r>
            <a:endParaRPr lang="en-US" altLang="zh-CN" dirty="0"/>
          </a:p>
          <a:p>
            <a:endParaRPr lang="en-US" altLang="zh-CN" dirty="0"/>
          </a:p>
          <a:p>
            <a:r>
              <a:rPr lang="en-US" altLang="zh-CN" dirty="0">
                <a:solidFill>
                  <a:srgbClr val="00B0F0"/>
                </a:solidFill>
              </a:rPr>
              <a:t>Ope</a:t>
            </a:r>
            <a:r>
              <a:rPr lang="en-US" altLang="zh-CN" dirty="0">
                <a:solidFill>
                  <a:srgbClr val="00B1F0"/>
                </a:solidFill>
              </a:rPr>
              <a:t>nGL</a:t>
            </a:r>
            <a:r>
              <a:rPr lang="zh-CN" altLang="en-US" dirty="0"/>
              <a:t>的平行投影</a:t>
            </a:r>
            <a:endParaRPr lang="en-US" altLang="zh-CN" dirty="0"/>
          </a:p>
          <a:p>
            <a:r>
              <a:rPr lang="en-US" altLang="zh-CN" dirty="0">
                <a:solidFill>
                  <a:srgbClr val="00B0F0"/>
                </a:solidFill>
              </a:rPr>
              <a:t>OpenGL</a:t>
            </a:r>
            <a:r>
              <a:rPr lang="zh-CN" altLang="en-US" dirty="0"/>
              <a:t>的透视投影</a:t>
            </a:r>
            <a:endParaRPr lang="en-US" altLang="zh-CN" dirty="0"/>
          </a:p>
          <a:p>
            <a:r>
              <a:rPr lang="zh-CN" altLang="en-US" dirty="0"/>
              <a:t>隐藏面消除</a:t>
            </a:r>
            <a:endParaRPr lang="en-US" altLang="zh-CN" dirty="0"/>
          </a:p>
          <a:p>
            <a:r>
              <a:rPr lang="zh-CN" altLang="en-US" dirty="0"/>
              <a:t>网格曲面的绘制</a:t>
            </a:r>
            <a:endParaRPr lang="en-US" altLang="zh-CN" dirty="0"/>
          </a:p>
          <a:p>
            <a:r>
              <a:rPr lang="zh-CN" altLang="en-US" dirty="0"/>
              <a:t>投影和阴影</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5" name="Rectangle 4"/>
          <p:cNvSpPr/>
          <p:nvPr/>
        </p:nvSpPr>
        <p:spPr>
          <a:xfrm>
            <a:off x="501328" y="1114153"/>
            <a:ext cx="7722704" cy="1423685"/>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5862</TotalTime>
  <Words>1886</Words>
  <Application>Microsoft Office PowerPoint</Application>
  <PresentationFormat>全屏显示(4:3)</PresentationFormat>
  <Paragraphs>393</Paragraphs>
  <Slides>39</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04b</vt:lpstr>
      <vt:lpstr>ZztexMono-Regular</vt:lpstr>
      <vt:lpstr>Microsoft YaHei</vt:lpstr>
      <vt:lpstr>Microsoft YaHei</vt:lpstr>
      <vt:lpstr>叶根友刀锋黑草</vt:lpstr>
      <vt:lpstr>Arial</vt:lpstr>
      <vt:lpstr>Calibri</vt:lpstr>
      <vt:lpstr>Cambria Math</vt:lpstr>
      <vt:lpstr>Wingdings</vt:lpstr>
      <vt:lpstr>Office 主题</vt:lpstr>
      <vt:lpstr>PowerPoint 演示文稿</vt:lpstr>
      <vt:lpstr>知识点回顾 - 平面几何投影的分类</vt:lpstr>
      <vt:lpstr>知识点回顾 - 透视投影</vt:lpstr>
      <vt:lpstr>知识点回顾 - 平行投影</vt:lpstr>
      <vt:lpstr>知识点回顾 - LookAt函数</vt:lpstr>
      <vt:lpstr>知识点回顾 - 标架的变换</vt:lpstr>
      <vt:lpstr>知识点回顾 - 模型视图矩阵的计算</vt:lpstr>
      <vt:lpstr>大纲</vt:lpstr>
      <vt:lpstr>内容提要</vt:lpstr>
      <vt:lpstr>大纲</vt:lpstr>
      <vt:lpstr>正交投影</vt:lpstr>
      <vt:lpstr>对投影的理解</vt:lpstr>
      <vt:lpstr>投影规范化</vt:lpstr>
      <vt:lpstr>投影规范化</vt:lpstr>
      <vt:lpstr>OpenGL中的正交投影</vt:lpstr>
      <vt:lpstr>正交投影矩阵</vt:lpstr>
      <vt:lpstr>大纲</vt:lpstr>
      <vt:lpstr>透视投影</vt:lpstr>
      <vt:lpstr>简单透视</vt:lpstr>
      <vt:lpstr>透视除法</vt:lpstr>
      <vt:lpstr>OpenGL的透视投影</vt:lpstr>
      <vt:lpstr>OpenGL的透视投影函数</vt:lpstr>
      <vt:lpstr>透视规范化</vt:lpstr>
      <vt:lpstr>OpenGL的透视变换</vt:lpstr>
      <vt:lpstr>OpenGL的透视变换</vt:lpstr>
      <vt:lpstr>OpenGL的透视变换</vt:lpstr>
      <vt:lpstr>投影变换总结</vt:lpstr>
      <vt:lpstr>大纲</vt:lpstr>
      <vt:lpstr>隐藏面消除</vt:lpstr>
      <vt:lpstr>隐藏面消除算法</vt:lpstr>
      <vt:lpstr>隐藏面消除算法</vt:lpstr>
      <vt:lpstr>大纲</vt:lpstr>
      <vt:lpstr>曲面的表示</vt:lpstr>
      <vt:lpstr>高度场的绘制显示</vt:lpstr>
      <vt:lpstr>网格曲面的绘制显示</vt:lpstr>
      <vt:lpstr>实验3.1</vt:lpstr>
      <vt:lpstr>期中大作业</vt:lpstr>
      <vt:lpstr>实验二</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Snoopy yoyo</cp:lastModifiedBy>
  <cp:revision>542</cp:revision>
  <dcterms:created xsi:type="dcterms:W3CDTF">2016-08-04T07:29:19Z</dcterms:created>
  <dcterms:modified xsi:type="dcterms:W3CDTF">2023-10-09T08:09:03Z</dcterms:modified>
</cp:coreProperties>
</file>